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7" r:id="rId2"/>
    <p:sldId id="315" r:id="rId3"/>
    <p:sldId id="333" r:id="rId4"/>
    <p:sldId id="322" r:id="rId5"/>
    <p:sldId id="314" r:id="rId6"/>
    <p:sldId id="258" r:id="rId7"/>
    <p:sldId id="288" r:id="rId8"/>
    <p:sldId id="259" r:id="rId9"/>
    <p:sldId id="323" r:id="rId10"/>
    <p:sldId id="263" r:id="rId11"/>
    <p:sldId id="262" r:id="rId12"/>
    <p:sldId id="264" r:id="rId13"/>
    <p:sldId id="316" r:id="rId14"/>
    <p:sldId id="318" r:id="rId15"/>
    <p:sldId id="319" r:id="rId16"/>
    <p:sldId id="320" r:id="rId17"/>
    <p:sldId id="267" r:id="rId18"/>
    <p:sldId id="268" r:id="rId19"/>
    <p:sldId id="324" r:id="rId20"/>
    <p:sldId id="328" r:id="rId21"/>
    <p:sldId id="284" r:id="rId22"/>
    <p:sldId id="269" r:id="rId23"/>
    <p:sldId id="270" r:id="rId24"/>
    <p:sldId id="271" r:id="rId25"/>
    <p:sldId id="273" r:id="rId26"/>
    <p:sldId id="292" r:id="rId27"/>
    <p:sldId id="290" r:id="rId28"/>
    <p:sldId id="293" r:id="rId29"/>
    <p:sldId id="298" r:id="rId30"/>
    <p:sldId id="299" r:id="rId31"/>
    <p:sldId id="300" r:id="rId32"/>
    <p:sldId id="301" r:id="rId33"/>
    <p:sldId id="302" r:id="rId34"/>
    <p:sldId id="303" r:id="rId35"/>
    <p:sldId id="304" r:id="rId36"/>
    <p:sldId id="305" r:id="rId37"/>
    <p:sldId id="306" r:id="rId38"/>
    <p:sldId id="309" r:id="rId39"/>
    <p:sldId id="310" r:id="rId40"/>
    <p:sldId id="308" r:id="rId41"/>
    <p:sldId id="312" r:id="rId42"/>
    <p:sldId id="313" r:id="rId43"/>
    <p:sldId id="311" r:id="rId44"/>
    <p:sldId id="325" r:id="rId45"/>
    <p:sldId id="326" r:id="rId46"/>
    <p:sldId id="327" r:id="rId47"/>
    <p:sldId id="297" r:id="rId48"/>
    <p:sldId id="329"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319" autoAdjust="0"/>
  </p:normalViewPr>
  <p:slideViewPr>
    <p:cSldViewPr snapToGrid="0" snapToObjects="1">
      <p:cViewPr varScale="1">
        <p:scale>
          <a:sx n="42" d="100"/>
          <a:sy n="42" d="100"/>
        </p:scale>
        <p:origin x="-123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B6CB1F-E921-3942-8BD9-04133C2791F2}" type="datetimeFigureOut">
              <a:rPr lang="en-US" smtClean="0"/>
              <a:t>9/27/2013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241210-5B8B-FC40-BC72-82FACD683F1C}" type="slidenum">
              <a:rPr lang="en-US" smtClean="0"/>
              <a:t>‹#›</a:t>
            </a:fld>
            <a:endParaRPr lang="en-US"/>
          </a:p>
        </p:txBody>
      </p:sp>
    </p:spTree>
    <p:extLst>
      <p:ext uri="{BB962C8B-B14F-4D97-AF65-F5344CB8AC3E}">
        <p14:creationId xmlns:p14="http://schemas.microsoft.com/office/powerpoint/2010/main" val="258177038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241210-5B8B-FC40-BC72-82FACD683F1C}" type="slidenum">
              <a:rPr lang="en-US" smtClean="0"/>
              <a:t>10</a:t>
            </a:fld>
            <a:endParaRPr lang="en-US"/>
          </a:p>
        </p:txBody>
      </p:sp>
    </p:spTree>
    <p:extLst>
      <p:ext uri="{BB962C8B-B14F-4D97-AF65-F5344CB8AC3E}">
        <p14:creationId xmlns:p14="http://schemas.microsoft.com/office/powerpoint/2010/main" val="3071480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241210-5B8B-FC40-BC72-82FACD683F1C}" type="slidenum">
              <a:rPr lang="en-US" smtClean="0"/>
              <a:t>48</a:t>
            </a:fld>
            <a:endParaRPr lang="en-US"/>
          </a:p>
        </p:txBody>
      </p:sp>
    </p:spTree>
    <p:extLst>
      <p:ext uri="{BB962C8B-B14F-4D97-AF65-F5344CB8AC3E}">
        <p14:creationId xmlns:p14="http://schemas.microsoft.com/office/powerpoint/2010/main" val="1391007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AU"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AU"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20" name="Footer Placeholder 19"/>
          <p:cNvSpPr>
            <a:spLocks noGrp="1"/>
          </p:cNvSpPr>
          <p:nvPr>
            <p:ph type="ftr" sz="quarter" idx="11"/>
          </p:nvPr>
        </p:nvSpPr>
        <p:spPr/>
        <p:txBody>
          <a:bodyPr/>
          <a:lstStyle>
            <a:extLst/>
          </a:lstStyle>
          <a:p>
            <a:endParaRPr kumimoji="0" lang="en-US"/>
          </a:p>
        </p:txBody>
      </p:sp>
      <p:sp>
        <p:nvSpPr>
          <p:cNvPr id="10" name="Slide Number Placeholder 9"/>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AU"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Date Placeholder 3"/>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AU"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Date Placeholder 3"/>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AU"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Date Placeholder 3"/>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AU"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AU" smtClean="0"/>
              <a:t>Click to edit Master text styles</a:t>
            </a:r>
          </a:p>
        </p:txBody>
      </p:sp>
      <p:sp>
        <p:nvSpPr>
          <p:cNvPr id="4" name="Date Placeholder 3"/>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AU"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5" name="Date Placeholder 4"/>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AU"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AU"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AU"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7" name="Date Placeholder 6"/>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8" name="Footer Placeholder 7"/>
          <p:cNvSpPr>
            <a:spLocks noGrp="1"/>
          </p:cNvSpPr>
          <p:nvPr>
            <p:ph type="ftr" sz="quarter" idx="11"/>
          </p:nvPr>
        </p:nvSpPr>
        <p:spPr/>
        <p:txBody>
          <a:bodyPr/>
          <a:lstStyle>
            <a:extLst/>
          </a:lstStyle>
          <a:p>
            <a:endParaRPr kumimoji="0" lang="en-US"/>
          </a:p>
        </p:txBody>
      </p:sp>
      <p:sp>
        <p:nvSpPr>
          <p:cNvPr id="9" name="Slide Number Placeholder 8"/>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AU"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4" name="Footer Placeholder 3"/>
          <p:cNvSpPr>
            <a:spLocks noGrp="1"/>
          </p:cNvSpPr>
          <p:nvPr>
            <p:ph type="ftr" sz="quarter" idx="11"/>
          </p:nvPr>
        </p:nvSpPr>
        <p:spPr/>
        <p:txBody>
          <a:bodyPr/>
          <a:lstStyle>
            <a:extLst/>
          </a:lstStyle>
          <a:p>
            <a:endParaRPr kumimoji="0" lang="en-US"/>
          </a:p>
        </p:txBody>
      </p:sp>
      <p:sp>
        <p:nvSpPr>
          <p:cNvPr id="5" name="Slide Number Placeholder 4"/>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3" name="Footer Placeholder 2"/>
          <p:cNvSpPr>
            <a:spLocks noGrp="1"/>
          </p:cNvSpPr>
          <p:nvPr>
            <p:ph type="ftr" sz="quarter" idx="11"/>
          </p:nvPr>
        </p:nvSpPr>
        <p:spPr/>
        <p:txBody>
          <a:bodyPr/>
          <a:lstStyle>
            <a:extLst/>
          </a:lstStyle>
          <a:p>
            <a:endParaRPr kumimoji="0" lang="en-US"/>
          </a:p>
        </p:txBody>
      </p:sp>
      <p:sp>
        <p:nvSpPr>
          <p:cNvPr id="4" name="Slide Number Placeholder 3"/>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AU"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AU"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AU" smtClean="0"/>
              <a:t>Click to edit Master text styles</a:t>
            </a:r>
          </a:p>
          <a:p>
            <a:pPr lvl="1" eaLnBrk="1" latinLnBrk="0" hangingPunct="1"/>
            <a:r>
              <a:rPr lang="en-AU" smtClean="0"/>
              <a:t>Second level</a:t>
            </a:r>
          </a:p>
          <a:p>
            <a:pPr lvl="2" eaLnBrk="1" latinLnBrk="0" hangingPunct="1"/>
            <a:r>
              <a:rPr lang="en-AU" smtClean="0"/>
              <a:t>Third level</a:t>
            </a:r>
          </a:p>
          <a:p>
            <a:pPr lvl="3" eaLnBrk="1" latinLnBrk="0" hangingPunct="1"/>
            <a:r>
              <a:rPr lang="en-AU" smtClean="0"/>
              <a:t>Fourth level</a:t>
            </a:r>
          </a:p>
          <a:p>
            <a:pPr lvl="4" eaLnBrk="1" latinLnBrk="0" hangingPunct="1"/>
            <a:r>
              <a:rPr lang="en-AU" smtClean="0"/>
              <a:t>Fifth level</a:t>
            </a:r>
            <a:endParaRPr kumimoji="0" lang="en-US"/>
          </a:p>
        </p:txBody>
      </p:sp>
      <p:sp>
        <p:nvSpPr>
          <p:cNvPr id="5" name="Date Placeholder 4"/>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AU"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54AB02A5-4FE5-49D9-9E24-09F23B90C450}" type="datetimeFigureOut">
              <a:rPr lang="en-US" smtClean="0"/>
              <a:t>9/27/2013</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6294C92D-0306-4E69-9CD3-20855E849650}" type="slidenum">
              <a:rPr kumimoji="0" lang="en-US" smtClean="0"/>
              <a:t>‹#›</a:t>
            </a:fld>
            <a:endParaRPr kumimoji="0"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AU" smtClean="0"/>
              <a:t>Drag picture to placeholder or click icon to add</a:t>
            </a:r>
            <a:endParaRPr kumimoji="0" lang="en-US" dirty="0"/>
          </a:p>
        </p:txBody>
      </p:sp>
      <p:sp>
        <p:nvSpPr>
          <p:cNvPr id="9" name="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AU"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AU"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AU" smtClean="0"/>
              <a:t>Click to edit Master text styles</a:t>
            </a:r>
          </a:p>
          <a:p>
            <a:pPr lvl="1" eaLnBrk="1" latinLnBrk="0" hangingPunct="1"/>
            <a:r>
              <a:rPr kumimoji="0" lang="en-AU" smtClean="0"/>
              <a:t>Second level</a:t>
            </a:r>
          </a:p>
          <a:p>
            <a:pPr lvl="2" eaLnBrk="1" latinLnBrk="0" hangingPunct="1"/>
            <a:r>
              <a:rPr kumimoji="0" lang="en-AU" smtClean="0"/>
              <a:t>Third level</a:t>
            </a:r>
          </a:p>
          <a:p>
            <a:pPr lvl="3" eaLnBrk="1" latinLnBrk="0" hangingPunct="1"/>
            <a:r>
              <a:rPr kumimoji="0" lang="en-AU" smtClean="0"/>
              <a:t>Fourth level</a:t>
            </a:r>
          </a:p>
          <a:p>
            <a:pPr lvl="4" eaLnBrk="1" latinLnBrk="0" hangingPunct="1"/>
            <a:r>
              <a:rPr kumimoji="0" lang="en-AU"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lgn="r" eaLnBrk="1" latinLnBrk="0" hangingPunct="1"/>
            <a:fld id="{54AB02A5-4FE5-49D9-9E24-09F23B90C450}" type="datetimeFigureOut">
              <a:rPr lang="en-US" smtClean="0"/>
              <a:t>9/27/2013</a:t>
            </a:fld>
            <a:endParaRPr lang="en-US" sz="1200">
              <a:solidFill>
                <a:schemeClr val="bg2">
                  <a:shade val="50000"/>
                </a:scheme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kumimoji="0" lang="en-US" sz="1200">
              <a:solidFill>
                <a:schemeClr val="bg2">
                  <a:shade val="50000"/>
                </a:schemeClr>
              </a:solidFill>
              <a:effectLst/>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lgn="ctr" eaLnBrk="1" latinLnBrk="0" hangingPunct="1"/>
            <a:fld id="{6294C92D-0306-4E69-9CD3-20855E849650}" type="slidenum">
              <a:rPr kumimoji="0" lang="en-US" smtClean="0"/>
              <a:t>‹#›</a:t>
            </a:fld>
            <a:endParaRPr kumimoji="0" lang="en-US" sz="1200">
              <a:solidFill>
                <a:schemeClr val="bg2">
                  <a:shade val="50000"/>
                </a:schemeClr>
              </a:solidFill>
              <a:effectLst/>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oleObject" Target="file:///\\localhost\Users\maxinebraithwaite\Desktop\Document1!OLE_LINK1"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endParaRPr lang="en-US" dirty="0">
              <a:latin typeface="Tahoma" charset="0"/>
            </a:endParaRPr>
          </a:p>
        </p:txBody>
      </p:sp>
      <p:sp>
        <p:nvSpPr>
          <p:cNvPr id="2" name="Text Placeholder 1"/>
          <p:cNvSpPr>
            <a:spLocks noGrp="1"/>
          </p:cNvSpPr>
          <p:nvPr>
            <p:ph type="body" idx="2"/>
          </p:nvPr>
        </p:nvSpPr>
        <p:spPr/>
        <p:txBody>
          <a:bodyPr/>
          <a:lstStyle/>
          <a:p>
            <a:endParaRPr lang="en-US" dirty="0"/>
          </a:p>
        </p:txBody>
      </p:sp>
      <p:sp>
        <p:nvSpPr>
          <p:cNvPr id="16386" name="Content Placeholder 2"/>
          <p:cNvSpPr>
            <a:spLocks noGrp="1"/>
          </p:cNvSpPr>
          <p:nvPr>
            <p:ph sz="half" idx="1"/>
          </p:nvPr>
        </p:nvSpPr>
        <p:spPr>
          <a:xfrm>
            <a:off x="457200" y="3224613"/>
            <a:ext cx="8153400" cy="2740149"/>
          </a:xfrm>
        </p:spPr>
        <p:txBody>
          <a:bodyPr>
            <a:normAutofit fontScale="25000" lnSpcReduction="20000"/>
          </a:bodyPr>
          <a:lstStyle/>
          <a:p>
            <a:endParaRPr lang="en-US" dirty="0" smtClean="0">
              <a:latin typeface="Tahoma" charset="0"/>
            </a:endParaRPr>
          </a:p>
          <a:p>
            <a:endParaRPr lang="en-US" dirty="0" smtClean="0">
              <a:latin typeface="Tahoma" charset="0"/>
            </a:endParaRPr>
          </a:p>
          <a:p>
            <a:endParaRPr lang="en-US" dirty="0">
              <a:latin typeface="Tahoma" charset="0"/>
            </a:endParaRPr>
          </a:p>
          <a:p>
            <a:endParaRPr lang="en-US" dirty="0" smtClean="0">
              <a:latin typeface="Tahoma" charset="0"/>
            </a:endParaRPr>
          </a:p>
          <a:p>
            <a:endParaRPr lang="en-US" dirty="0">
              <a:latin typeface="Tahoma" charset="0"/>
            </a:endParaRPr>
          </a:p>
          <a:p>
            <a:pPr marL="82296" indent="0">
              <a:buNone/>
            </a:pPr>
            <a:r>
              <a:rPr lang="en-US" sz="14400" dirty="0" smtClean="0">
                <a:latin typeface="Tahoma" charset="0"/>
              </a:rPr>
              <a:t>DSM-5 </a:t>
            </a:r>
            <a:r>
              <a:rPr lang="en-US" sz="14400" dirty="0">
                <a:latin typeface="Tahoma" charset="0"/>
              </a:rPr>
              <a:t>Major Changes </a:t>
            </a:r>
            <a:r>
              <a:rPr lang="en-US" sz="14400" dirty="0" smtClean="0">
                <a:latin typeface="Tahoma" charset="0"/>
              </a:rPr>
              <a:t>and Important aspects for School Psychologists</a:t>
            </a:r>
          </a:p>
          <a:p>
            <a:endParaRPr lang="en-US" sz="5900" dirty="0" smtClean="0">
              <a:latin typeface="Tahoma" charset="0"/>
            </a:endParaRPr>
          </a:p>
          <a:p>
            <a:pPr marL="82296" indent="0">
              <a:buNone/>
            </a:pPr>
            <a:r>
              <a:rPr lang="en-US" sz="5900" dirty="0">
                <a:latin typeface="Tahoma" charset="0"/>
              </a:rPr>
              <a:t>	</a:t>
            </a:r>
            <a:endParaRPr lang="en-US" sz="5900" dirty="0" smtClean="0">
              <a:latin typeface="Tahoma" charset="0"/>
            </a:endParaRPr>
          </a:p>
          <a:p>
            <a:pPr marL="82296" indent="0">
              <a:buNone/>
            </a:pPr>
            <a:r>
              <a:rPr lang="en-US" sz="5900" dirty="0">
                <a:latin typeface="Tahoma" charset="0"/>
              </a:rPr>
              <a:t>	</a:t>
            </a:r>
            <a:r>
              <a:rPr lang="en-US" sz="5900" dirty="0" smtClean="0">
                <a:latin typeface="Tahoma" charset="0"/>
              </a:rPr>
              <a:t>			</a:t>
            </a:r>
            <a:r>
              <a:rPr lang="en-US" sz="8000" dirty="0" err="1" smtClean="0">
                <a:latin typeface="Tahoma" charset="0"/>
              </a:rPr>
              <a:t>Dr</a:t>
            </a:r>
            <a:r>
              <a:rPr lang="en-US" sz="8000" dirty="0" smtClean="0">
                <a:latin typeface="Tahoma" charset="0"/>
              </a:rPr>
              <a:t> Maxine Hawkins</a:t>
            </a:r>
          </a:p>
          <a:p>
            <a:pPr marL="82296" indent="0">
              <a:buNone/>
            </a:pPr>
            <a:r>
              <a:rPr lang="en-US" sz="8000" dirty="0" smtClean="0">
                <a:latin typeface="Tahoma" charset="0"/>
              </a:rPr>
              <a:t>  				maxinehawkins1@hotmail.com</a:t>
            </a:r>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5211915" y="0"/>
            <a:ext cx="3932085" cy="4064000"/>
          </a:xfrm>
          <a:prstGeom prst="rect">
            <a:avLst/>
          </a:prstGeom>
          <a:noFill/>
          <a:ln>
            <a:noFill/>
          </a:ln>
        </p:spPr>
      </p:pic>
    </p:spTree>
    <p:extLst>
      <p:ext uri="{BB962C8B-B14F-4D97-AF65-F5344CB8AC3E}">
        <p14:creationId xmlns:p14="http://schemas.microsoft.com/office/powerpoint/2010/main" val="2586186884"/>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5"/>
          <p:cNvSpPr>
            <a:spLocks noGrp="1"/>
          </p:cNvSpPr>
          <p:nvPr>
            <p:ph type="title"/>
          </p:nvPr>
        </p:nvSpPr>
        <p:spPr/>
        <p:txBody>
          <a:bodyPr>
            <a:normAutofit/>
          </a:bodyPr>
          <a:lstStyle/>
          <a:p>
            <a:r>
              <a:rPr lang="en-US" dirty="0" smtClean="0">
                <a:latin typeface="Tahoma" charset="0"/>
              </a:rPr>
              <a:t>Changes </a:t>
            </a:r>
            <a:r>
              <a:rPr lang="en-US" dirty="0">
                <a:latin typeface="Tahoma" charset="0"/>
              </a:rPr>
              <a:t>in DSM-</a:t>
            </a:r>
            <a:r>
              <a:rPr lang="en-US" dirty="0" smtClean="0">
                <a:latin typeface="Tahoma" charset="0"/>
              </a:rPr>
              <a:t>5</a:t>
            </a:r>
            <a:endParaRPr lang="en-US" dirty="0">
              <a:latin typeface="Tahoma" charset="0"/>
            </a:endParaRPr>
          </a:p>
        </p:txBody>
      </p:sp>
      <p:sp>
        <p:nvSpPr>
          <p:cNvPr id="22530" name="Content Placeholder 6"/>
          <p:cNvSpPr>
            <a:spLocks noGrp="1"/>
          </p:cNvSpPr>
          <p:nvPr>
            <p:ph idx="1"/>
          </p:nvPr>
        </p:nvSpPr>
        <p:spPr>
          <a:xfrm>
            <a:off x="762000" y="1613647"/>
            <a:ext cx="8193088" cy="4518866"/>
          </a:xfrm>
        </p:spPr>
        <p:txBody>
          <a:bodyPr>
            <a:normAutofit fontScale="92500" lnSpcReduction="10000"/>
          </a:bodyPr>
          <a:lstStyle/>
          <a:p>
            <a:pPr lvl="0"/>
            <a:r>
              <a:rPr lang="en-AU" sz="2800" dirty="0"/>
              <a:t>The </a:t>
            </a:r>
            <a:r>
              <a:rPr lang="en-AU" sz="2800" dirty="0" smtClean="0"/>
              <a:t>multi-axial </a:t>
            </a:r>
            <a:r>
              <a:rPr lang="en-AU" sz="2800" dirty="0"/>
              <a:t>system of documenting a diagnosis has been removed, so that the former Axes I (clinical disorders), II (personality disorders) and III (general medical </a:t>
            </a:r>
            <a:r>
              <a:rPr lang="en-AU" sz="2800" dirty="0" smtClean="0"/>
              <a:t>conditions) psychosocial and contextual factors (</a:t>
            </a:r>
            <a:r>
              <a:rPr lang="en-AU" sz="2800" dirty="0"/>
              <a:t>formerly Axis IV) and global assessment of functioning (formerly Axis V).</a:t>
            </a:r>
          </a:p>
          <a:p>
            <a:pPr lvl="0"/>
            <a:r>
              <a:rPr lang="en-AU" sz="2800" dirty="0"/>
              <a:t>The chapter order has been restructured based on the relatedness of disorders to one another in terms of similarities in underlying vulnerabilities and symptom characteristics</a:t>
            </a:r>
            <a:r>
              <a:rPr lang="en-AU" sz="2800" dirty="0" smtClean="0"/>
              <a:t>.  </a:t>
            </a:r>
            <a:r>
              <a:rPr lang="en-AU" sz="2800" dirty="0"/>
              <a:t>This change will align the </a:t>
            </a:r>
            <a:r>
              <a:rPr lang="en-AU" sz="2800" i="1" dirty="0"/>
              <a:t>DSM-5</a:t>
            </a:r>
            <a:r>
              <a:rPr lang="en-AU" sz="2800" dirty="0"/>
              <a:t> more closely with the ICD.</a:t>
            </a:r>
          </a:p>
          <a:p>
            <a:endParaRPr lang="en-US" sz="2800" dirty="0">
              <a:latin typeface="Tahoma" charset="0"/>
            </a:endParaRPr>
          </a:p>
        </p:txBody>
      </p:sp>
    </p:spTree>
    <p:extLst>
      <p:ext uri="{BB962C8B-B14F-4D97-AF65-F5344CB8AC3E}">
        <p14:creationId xmlns:p14="http://schemas.microsoft.com/office/powerpoint/2010/main" val="684934340"/>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normAutofit fontScale="90000"/>
          </a:bodyPr>
          <a:lstStyle/>
          <a:p>
            <a:r>
              <a:rPr lang="en-US" sz="4000">
                <a:latin typeface="Tahoma" charset="0"/>
              </a:rPr>
              <a:t>Grouping of Diagnostic Categories</a:t>
            </a:r>
          </a:p>
        </p:txBody>
      </p:sp>
      <p:sp>
        <p:nvSpPr>
          <p:cNvPr id="3" name="Content Placeholder 2"/>
          <p:cNvSpPr>
            <a:spLocks noGrp="1"/>
          </p:cNvSpPr>
          <p:nvPr>
            <p:ph sz="half" idx="1"/>
          </p:nvPr>
        </p:nvSpPr>
        <p:spPr>
          <a:xfrm>
            <a:off x="990600" y="1443893"/>
            <a:ext cx="3733800" cy="4957393"/>
          </a:xfrm>
        </p:spPr>
        <p:txBody>
          <a:bodyPr>
            <a:normAutofit fontScale="92500" lnSpcReduction="20000"/>
          </a:bodyPr>
          <a:lstStyle/>
          <a:p>
            <a:pPr marL="0" indent="0">
              <a:buFont typeface="Wingdings" pitchFamily="2" charset="2"/>
              <a:buNone/>
              <a:defRPr/>
            </a:pPr>
            <a:r>
              <a:rPr lang="en-US" sz="2000" b="1" dirty="0" smtClean="0">
                <a:ea typeface="+mn-ea"/>
                <a:cs typeface="+mn-cs"/>
              </a:rPr>
              <a:t>The DSM-5 groups are:</a:t>
            </a:r>
          </a:p>
          <a:p>
            <a:pPr marL="457200" indent="-457200">
              <a:buFont typeface="+mj-lt"/>
              <a:buAutoNum type="arabicPeriod"/>
              <a:defRPr/>
            </a:pPr>
            <a:r>
              <a:rPr lang="en-US" sz="2000" dirty="0" smtClean="0">
                <a:ea typeface="+mn-ea"/>
                <a:cs typeface="+mn-cs"/>
              </a:rPr>
              <a:t>Neurodevelopmental disorders </a:t>
            </a:r>
          </a:p>
          <a:p>
            <a:pPr marL="457200" indent="-457200">
              <a:buFont typeface="+mj-lt"/>
              <a:buAutoNum type="arabicPeriod"/>
              <a:defRPr/>
            </a:pPr>
            <a:r>
              <a:rPr lang="en-US" sz="2000" dirty="0" smtClean="0">
                <a:ea typeface="+mn-ea"/>
                <a:cs typeface="+mn-cs"/>
              </a:rPr>
              <a:t>Schizophrenia </a:t>
            </a:r>
            <a:r>
              <a:rPr lang="en-US" sz="2000" dirty="0" smtClean="0"/>
              <a:t>Spectrum &amp; other Psychotic Disorders</a:t>
            </a:r>
            <a:endParaRPr lang="en-US" sz="2000" dirty="0" smtClean="0">
              <a:ea typeface="+mn-ea"/>
              <a:cs typeface="+mn-cs"/>
            </a:endParaRPr>
          </a:p>
          <a:p>
            <a:pPr marL="457200" indent="-457200">
              <a:buFont typeface="+mj-lt"/>
              <a:buAutoNum type="arabicPeriod"/>
              <a:defRPr/>
            </a:pPr>
            <a:r>
              <a:rPr lang="en-US" sz="2000" dirty="0" smtClean="0">
                <a:ea typeface="+mn-ea"/>
                <a:cs typeface="+mn-cs"/>
              </a:rPr>
              <a:t>Bipolar Disorders</a:t>
            </a:r>
          </a:p>
          <a:p>
            <a:pPr marL="457200" indent="-457200">
              <a:buFont typeface="+mj-lt"/>
              <a:buAutoNum type="arabicPeriod"/>
              <a:defRPr/>
            </a:pPr>
            <a:r>
              <a:rPr lang="en-US" sz="2000" dirty="0" smtClean="0"/>
              <a:t>Depressive Disorders</a:t>
            </a:r>
            <a:endParaRPr lang="en-US" sz="2000" dirty="0" smtClean="0">
              <a:ea typeface="+mn-ea"/>
              <a:cs typeface="+mn-cs"/>
            </a:endParaRPr>
          </a:p>
          <a:p>
            <a:pPr marL="457200" indent="-457200">
              <a:buFont typeface="+mj-lt"/>
              <a:buAutoNum type="arabicPeriod"/>
              <a:defRPr/>
            </a:pPr>
            <a:r>
              <a:rPr lang="en-US" sz="2000" dirty="0" smtClean="0">
                <a:ea typeface="+mn-ea"/>
                <a:cs typeface="+mn-cs"/>
              </a:rPr>
              <a:t>Anxiety </a:t>
            </a:r>
            <a:r>
              <a:rPr lang="en-US" sz="2000" dirty="0" smtClean="0">
                <a:ea typeface="+mn-ea"/>
                <a:cs typeface="+mn-cs"/>
              </a:rPr>
              <a:t>Disorders </a:t>
            </a:r>
          </a:p>
          <a:p>
            <a:pPr marL="457200" indent="-457200">
              <a:buFont typeface="+mj-lt"/>
              <a:buAutoNum type="arabicPeriod"/>
              <a:defRPr/>
            </a:pPr>
            <a:r>
              <a:rPr lang="en-US" sz="2000" dirty="0" smtClean="0">
                <a:ea typeface="+mn-ea"/>
                <a:cs typeface="+mn-cs"/>
              </a:rPr>
              <a:t>Obsessive </a:t>
            </a:r>
            <a:r>
              <a:rPr lang="en-US" sz="2000" dirty="0" smtClean="0">
                <a:ea typeface="+mn-ea"/>
                <a:cs typeface="+mn-cs"/>
              </a:rPr>
              <a:t>Compulsive </a:t>
            </a:r>
            <a:r>
              <a:rPr lang="en-US" sz="2000" dirty="0" smtClean="0"/>
              <a:t>&amp; Related Disorders</a:t>
            </a:r>
          </a:p>
          <a:p>
            <a:pPr marL="457200" indent="-457200">
              <a:buFont typeface="+mj-lt"/>
              <a:buAutoNum type="arabicPeriod"/>
              <a:defRPr/>
            </a:pPr>
            <a:r>
              <a:rPr lang="en-US" sz="2000" dirty="0" smtClean="0"/>
              <a:t>Trauma and Stress-Related Disorders</a:t>
            </a:r>
          </a:p>
          <a:p>
            <a:pPr marL="457200" indent="-457200">
              <a:buFont typeface="+mj-lt"/>
              <a:buAutoNum type="arabicPeriod"/>
              <a:defRPr/>
            </a:pPr>
            <a:r>
              <a:rPr lang="en-US" sz="2000" dirty="0" smtClean="0"/>
              <a:t>Dissociative Disorders</a:t>
            </a:r>
          </a:p>
          <a:p>
            <a:pPr marL="457200" indent="-457200">
              <a:buFont typeface="+mj-lt"/>
              <a:buAutoNum type="arabicPeriod"/>
              <a:defRPr/>
            </a:pPr>
            <a:r>
              <a:rPr lang="en-US" sz="2000" dirty="0" smtClean="0"/>
              <a:t>Somatic </a:t>
            </a:r>
            <a:r>
              <a:rPr lang="en-US" sz="2000" dirty="0"/>
              <a:t>Symptom &amp; Related Disorders</a:t>
            </a:r>
          </a:p>
          <a:p>
            <a:pPr marL="457200" indent="-457200">
              <a:buFont typeface="+mj-lt"/>
              <a:buAutoNum type="arabicPeriod"/>
              <a:defRPr/>
            </a:pPr>
            <a:endParaRPr lang="en-US" sz="2000" dirty="0" smtClean="0">
              <a:ea typeface="+mn-ea"/>
              <a:cs typeface="+mn-cs"/>
            </a:endParaRPr>
          </a:p>
          <a:p>
            <a:pPr marL="0" indent="0">
              <a:buFont typeface="Wingdings" pitchFamily="2" charset="2"/>
              <a:buNone/>
              <a:defRPr/>
            </a:pPr>
            <a:endParaRPr lang="en-US" dirty="0">
              <a:ea typeface="+mn-ea"/>
              <a:cs typeface="+mn-cs"/>
            </a:endParaRPr>
          </a:p>
        </p:txBody>
      </p:sp>
      <p:sp>
        <p:nvSpPr>
          <p:cNvPr id="4" name="Content Placeholder 3"/>
          <p:cNvSpPr>
            <a:spLocks noGrp="1"/>
          </p:cNvSpPr>
          <p:nvPr>
            <p:ph sz="half" idx="2"/>
          </p:nvPr>
        </p:nvSpPr>
        <p:spPr>
          <a:xfrm>
            <a:off x="4724400" y="1417321"/>
            <a:ext cx="4230688" cy="4907280"/>
          </a:xfrm>
        </p:spPr>
        <p:txBody>
          <a:bodyPr>
            <a:normAutofit fontScale="92500" lnSpcReduction="20000"/>
          </a:bodyPr>
          <a:lstStyle/>
          <a:p>
            <a:pPr marL="457200" indent="-457200">
              <a:buAutoNum type="arabicPeriod" startAt="10"/>
              <a:defRPr/>
            </a:pPr>
            <a:r>
              <a:rPr lang="en-US" sz="2000" dirty="0" smtClean="0"/>
              <a:t>Feeding </a:t>
            </a:r>
            <a:r>
              <a:rPr lang="en-US" sz="2000" dirty="0"/>
              <a:t>and Eating Disorders </a:t>
            </a:r>
            <a:endParaRPr lang="en-US" sz="2000" dirty="0" smtClean="0"/>
          </a:p>
          <a:p>
            <a:pPr marL="457200" indent="-457200">
              <a:buAutoNum type="arabicPeriod" startAt="10"/>
              <a:defRPr/>
            </a:pPr>
            <a:r>
              <a:rPr lang="en-US" sz="2000" dirty="0" smtClean="0"/>
              <a:t>Elimination</a:t>
            </a:r>
            <a:r>
              <a:rPr lang="en-US" sz="2000" dirty="0" smtClean="0">
                <a:ea typeface="+mn-ea"/>
                <a:cs typeface="+mn-cs"/>
              </a:rPr>
              <a:t> Disorders</a:t>
            </a:r>
            <a:endParaRPr lang="en-US" sz="2000" dirty="0"/>
          </a:p>
          <a:p>
            <a:pPr marL="457200" indent="-457200">
              <a:buAutoNum type="arabicPeriod" startAt="10"/>
              <a:defRPr/>
            </a:pPr>
            <a:r>
              <a:rPr lang="en-US" sz="2000" dirty="0" smtClean="0">
                <a:ea typeface="+mn-ea"/>
                <a:cs typeface="+mn-cs"/>
              </a:rPr>
              <a:t>Sleep-Wake Disorders </a:t>
            </a:r>
            <a:endParaRPr lang="en-US" sz="2000" dirty="0"/>
          </a:p>
          <a:p>
            <a:pPr marL="457200" indent="-457200">
              <a:buAutoNum type="arabicPeriod" startAt="10"/>
              <a:defRPr/>
            </a:pPr>
            <a:r>
              <a:rPr lang="en-US" sz="2000" dirty="0" smtClean="0">
                <a:ea typeface="+mn-ea"/>
                <a:cs typeface="+mn-cs"/>
              </a:rPr>
              <a:t>Sexual Dysfunctions </a:t>
            </a:r>
          </a:p>
          <a:p>
            <a:pPr marL="457200" indent="-457200">
              <a:buAutoNum type="arabicPeriod" startAt="10"/>
              <a:defRPr/>
            </a:pPr>
            <a:r>
              <a:rPr lang="en-US" sz="2000" dirty="0" smtClean="0"/>
              <a:t>Gender </a:t>
            </a:r>
            <a:r>
              <a:rPr lang="en-US" sz="2000" dirty="0" err="1" smtClean="0"/>
              <a:t>Dysphoria</a:t>
            </a:r>
            <a:r>
              <a:rPr lang="en-US" sz="2000" dirty="0" smtClean="0"/>
              <a:t> </a:t>
            </a:r>
            <a:endParaRPr lang="en-US" sz="2000" dirty="0"/>
          </a:p>
          <a:p>
            <a:pPr marL="457200" indent="-457200">
              <a:buAutoNum type="arabicPeriod" startAt="10"/>
              <a:defRPr/>
            </a:pPr>
            <a:r>
              <a:rPr lang="en-US" sz="2000" dirty="0" smtClean="0">
                <a:ea typeface="+mn-ea"/>
                <a:cs typeface="+mn-cs"/>
              </a:rPr>
              <a:t>Disruptive, Impulse-Control Disorders &amp; Conduct Disorders </a:t>
            </a:r>
            <a:endParaRPr lang="en-US" sz="2000" dirty="0"/>
          </a:p>
          <a:p>
            <a:pPr marL="457200" indent="-457200">
              <a:buAutoNum type="arabicPeriod" startAt="10"/>
              <a:defRPr/>
            </a:pPr>
            <a:r>
              <a:rPr lang="en-US" sz="2000" dirty="0" smtClean="0">
                <a:ea typeface="+mn-ea"/>
                <a:cs typeface="+mn-cs"/>
              </a:rPr>
              <a:t>Substance </a:t>
            </a:r>
            <a:r>
              <a:rPr lang="en-US" sz="2000" dirty="0">
                <a:ea typeface="+mn-ea"/>
                <a:cs typeface="+mn-cs"/>
              </a:rPr>
              <a:t>Abuse-Related Disorders </a:t>
            </a:r>
            <a:endParaRPr lang="en-US" sz="2000" dirty="0" smtClean="0">
              <a:ea typeface="+mn-ea"/>
              <a:cs typeface="+mn-cs"/>
            </a:endParaRPr>
          </a:p>
          <a:p>
            <a:pPr marL="457200" indent="-457200">
              <a:buAutoNum type="arabicPeriod" startAt="10"/>
              <a:defRPr/>
            </a:pPr>
            <a:r>
              <a:rPr lang="en-US" sz="2000" dirty="0" smtClean="0">
                <a:ea typeface="+mn-ea"/>
                <a:cs typeface="+mn-cs"/>
              </a:rPr>
              <a:t>Neurocognitive </a:t>
            </a:r>
            <a:r>
              <a:rPr lang="en-US" sz="2000" dirty="0">
                <a:ea typeface="+mn-ea"/>
                <a:cs typeface="+mn-cs"/>
              </a:rPr>
              <a:t>Disorders </a:t>
            </a:r>
            <a:endParaRPr lang="en-US" sz="2000" dirty="0" smtClean="0">
              <a:ea typeface="+mn-ea"/>
              <a:cs typeface="+mn-cs"/>
            </a:endParaRPr>
          </a:p>
          <a:p>
            <a:pPr marL="457200" indent="-457200">
              <a:buAutoNum type="arabicPeriod" startAt="10"/>
              <a:defRPr/>
            </a:pPr>
            <a:r>
              <a:rPr lang="en-US" sz="2000" dirty="0" smtClean="0">
                <a:ea typeface="+mn-ea"/>
                <a:cs typeface="+mn-cs"/>
              </a:rPr>
              <a:t>Personality </a:t>
            </a:r>
            <a:r>
              <a:rPr lang="en-US" sz="2000" dirty="0">
                <a:ea typeface="+mn-ea"/>
                <a:cs typeface="+mn-cs"/>
              </a:rPr>
              <a:t>Disorders </a:t>
            </a:r>
            <a:endParaRPr lang="en-US" sz="2000" dirty="0" smtClean="0">
              <a:ea typeface="+mn-ea"/>
              <a:cs typeface="+mn-cs"/>
            </a:endParaRPr>
          </a:p>
          <a:p>
            <a:pPr marL="457200" indent="-457200">
              <a:buAutoNum type="arabicPeriod" startAt="10"/>
              <a:defRPr/>
            </a:pPr>
            <a:r>
              <a:rPr lang="en-US" sz="2000" dirty="0" err="1" smtClean="0">
                <a:ea typeface="+mn-ea"/>
                <a:cs typeface="+mn-cs"/>
              </a:rPr>
              <a:t>Paraphillic</a:t>
            </a:r>
            <a:r>
              <a:rPr lang="en-US" sz="2000" dirty="0" smtClean="0">
                <a:ea typeface="+mn-ea"/>
                <a:cs typeface="+mn-cs"/>
              </a:rPr>
              <a:t> Disorders </a:t>
            </a:r>
            <a:endParaRPr lang="en-US" sz="2000" dirty="0"/>
          </a:p>
          <a:p>
            <a:pPr marL="457200" indent="-457200">
              <a:buAutoNum type="arabicPeriod" startAt="10"/>
              <a:defRPr/>
            </a:pPr>
            <a:r>
              <a:rPr lang="en-US" sz="2000" dirty="0" smtClean="0">
                <a:ea typeface="+mn-ea"/>
                <a:cs typeface="+mn-cs"/>
              </a:rPr>
              <a:t>Other Mental Disorders</a:t>
            </a:r>
          </a:p>
          <a:p>
            <a:pPr marL="457200" indent="-457200">
              <a:buAutoNum type="arabicPeriod" startAt="10"/>
              <a:defRPr/>
            </a:pPr>
            <a:r>
              <a:rPr lang="en-US" sz="2000" dirty="0" smtClean="0">
                <a:ea typeface="+mn-ea"/>
                <a:cs typeface="+mn-cs"/>
              </a:rPr>
              <a:t>Medication-Inducted Movement Disorders</a:t>
            </a:r>
          </a:p>
          <a:p>
            <a:pPr marL="457200" indent="-457200">
              <a:buAutoNum type="arabicPeriod" startAt="10"/>
              <a:defRPr/>
            </a:pPr>
            <a:r>
              <a:rPr lang="en-US" sz="2000" dirty="0" smtClean="0"/>
              <a:t>Other Conditions That may be a Focus of Clinical Attention</a:t>
            </a:r>
            <a:endParaRPr lang="en-US" sz="2000" dirty="0">
              <a:ea typeface="+mn-ea"/>
              <a:cs typeface="+mn-cs"/>
            </a:endParaRPr>
          </a:p>
          <a:p>
            <a:pPr marL="514350" indent="-514350">
              <a:buFont typeface="+mj-lt"/>
              <a:buAutoNum type="arabicPeriod"/>
              <a:defRPr/>
            </a:pPr>
            <a:endParaRPr lang="en-US" dirty="0">
              <a:ea typeface="+mn-ea"/>
              <a:cs typeface="+mn-cs"/>
            </a:endParaRPr>
          </a:p>
        </p:txBody>
      </p:sp>
    </p:spTree>
    <p:extLst>
      <p:ext uri="{BB962C8B-B14F-4D97-AF65-F5344CB8AC3E}">
        <p14:creationId xmlns:p14="http://schemas.microsoft.com/office/powerpoint/2010/main" val="2292808606"/>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normAutofit/>
          </a:bodyPr>
          <a:lstStyle/>
          <a:p>
            <a:r>
              <a:rPr lang="en-US" dirty="0">
                <a:latin typeface="Tahoma" charset="0"/>
              </a:rPr>
              <a:t>Obvious Changes in DSM-5 </a:t>
            </a:r>
          </a:p>
        </p:txBody>
      </p:sp>
      <p:sp>
        <p:nvSpPr>
          <p:cNvPr id="23554" name="Content Placeholder 2"/>
          <p:cNvSpPr>
            <a:spLocks noGrp="1"/>
          </p:cNvSpPr>
          <p:nvPr>
            <p:ph idx="1"/>
          </p:nvPr>
        </p:nvSpPr>
        <p:spPr>
          <a:xfrm>
            <a:off x="1164082" y="1417638"/>
            <a:ext cx="7827518" cy="4714875"/>
          </a:xfrm>
        </p:spPr>
        <p:txBody>
          <a:bodyPr>
            <a:noAutofit/>
          </a:bodyPr>
          <a:lstStyle/>
          <a:p>
            <a:pPr>
              <a:buFont typeface="Wingdings" pitchFamily="2" charset="2"/>
              <a:buChar char="n"/>
              <a:defRPr/>
            </a:pPr>
            <a:r>
              <a:rPr lang="en-US" sz="2400" dirty="0">
                <a:latin typeface="Arial"/>
                <a:cs typeface="Arial"/>
              </a:rPr>
              <a:t>The diagnostic groups have been reshuffled</a:t>
            </a:r>
          </a:p>
          <a:p>
            <a:pPr>
              <a:buFont typeface="Wingdings" pitchFamily="2" charset="2"/>
              <a:buChar char="n"/>
              <a:defRPr/>
            </a:pPr>
            <a:r>
              <a:rPr lang="en-US" sz="2400" dirty="0">
                <a:latin typeface="Arial"/>
                <a:cs typeface="Arial"/>
              </a:rPr>
              <a:t>There is a dimensional component to the </a:t>
            </a:r>
            <a:r>
              <a:rPr lang="en-US" sz="2400" dirty="0" smtClean="0">
                <a:latin typeface="Arial"/>
                <a:cs typeface="Arial"/>
              </a:rPr>
              <a:t>categories </a:t>
            </a:r>
          </a:p>
          <a:p>
            <a:pPr>
              <a:buFont typeface="Wingdings" pitchFamily="2" charset="2"/>
              <a:buChar char="n"/>
              <a:defRPr/>
            </a:pPr>
            <a:r>
              <a:rPr lang="en-US" sz="2400" dirty="0" smtClean="0">
                <a:latin typeface="Arial"/>
                <a:cs typeface="Arial"/>
              </a:rPr>
              <a:t>(mild, moderate, severe).</a:t>
            </a:r>
          </a:p>
          <a:p>
            <a:pPr>
              <a:buFont typeface="Wingdings" pitchFamily="2" charset="2"/>
              <a:buChar char="n"/>
              <a:defRPr/>
            </a:pPr>
            <a:r>
              <a:rPr lang="en-US" sz="2400" dirty="0" smtClean="0">
                <a:latin typeface="Arial"/>
                <a:cs typeface="Arial"/>
              </a:rPr>
              <a:t>The </a:t>
            </a:r>
            <a:r>
              <a:rPr lang="en-US" sz="2400" dirty="0">
                <a:latin typeface="Arial"/>
                <a:cs typeface="Arial"/>
              </a:rPr>
              <a:t>goal has been to have the categories more sensitive to gender and cultural </a:t>
            </a:r>
            <a:r>
              <a:rPr lang="en-US" sz="2400" dirty="0" smtClean="0">
                <a:latin typeface="Arial"/>
                <a:cs typeface="Arial"/>
              </a:rPr>
              <a:t>differences</a:t>
            </a:r>
          </a:p>
          <a:p>
            <a:pPr>
              <a:buFont typeface="Wingdings" pitchFamily="2" charset="2"/>
              <a:buChar char="n"/>
              <a:defRPr/>
            </a:pPr>
            <a:r>
              <a:rPr lang="en-US" sz="2400" dirty="0" smtClean="0">
                <a:latin typeface="Arial"/>
                <a:cs typeface="Arial"/>
              </a:rPr>
              <a:t>Diagnostic </a:t>
            </a:r>
            <a:r>
              <a:rPr lang="en-US" sz="2400" dirty="0">
                <a:latin typeface="Arial"/>
                <a:cs typeface="Arial"/>
              </a:rPr>
              <a:t>codes will change from numeric to alphanumeric e.g., Obsessive Compulsive Disorder will change from 300.3 to </a:t>
            </a:r>
            <a:r>
              <a:rPr lang="en-US" sz="2400" dirty="0" smtClean="0">
                <a:latin typeface="Arial"/>
                <a:cs typeface="Arial"/>
              </a:rPr>
              <a:t>F42</a:t>
            </a:r>
          </a:p>
          <a:p>
            <a:endParaRPr lang="en-US" sz="2800" dirty="0">
              <a:latin typeface="Arial"/>
              <a:cs typeface="Arial"/>
            </a:endParaRPr>
          </a:p>
        </p:txBody>
      </p:sp>
    </p:spTree>
    <p:extLst>
      <p:ext uri="{BB962C8B-B14F-4D97-AF65-F5344CB8AC3E}">
        <p14:creationId xmlns:p14="http://schemas.microsoft.com/office/powerpoint/2010/main" val="2261866377"/>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a:t>
            </a:r>
            <a:endParaRPr lang="en-US" dirty="0"/>
          </a:p>
        </p:txBody>
      </p:sp>
      <p:sp>
        <p:nvSpPr>
          <p:cNvPr id="3" name="Content Placeholder 2"/>
          <p:cNvSpPr>
            <a:spLocks noGrp="1"/>
          </p:cNvSpPr>
          <p:nvPr>
            <p:ph idx="1"/>
          </p:nvPr>
        </p:nvSpPr>
        <p:spPr>
          <a:xfrm>
            <a:off x="1435608" y="1447799"/>
            <a:ext cx="7498080" cy="5102825"/>
          </a:xfrm>
        </p:spPr>
        <p:txBody>
          <a:bodyPr>
            <a:normAutofit fontScale="92500" lnSpcReduction="20000"/>
          </a:bodyPr>
          <a:lstStyle/>
          <a:p>
            <a:r>
              <a:rPr lang="en-US" dirty="0" smtClean="0"/>
              <a:t>“general medical condition” is replaced in “another medical condition”</a:t>
            </a:r>
          </a:p>
          <a:p>
            <a:r>
              <a:rPr lang="en-US" dirty="0" smtClean="0"/>
              <a:t>Mental retardation (used in DSM-IV) – intellectual disability is the term used among medial, educational and other professionals. US federal statue replaced the term.</a:t>
            </a:r>
          </a:p>
          <a:p>
            <a:r>
              <a:rPr lang="en-US" dirty="0" smtClean="0"/>
              <a:t>Intellectual development disorder was placed in </a:t>
            </a:r>
            <a:r>
              <a:rPr lang="en-US" dirty="0" err="1" smtClean="0"/>
              <a:t>parenthesies</a:t>
            </a:r>
            <a:r>
              <a:rPr lang="en-US" dirty="0" smtClean="0"/>
              <a:t> to reflect the WHO classification system (ICD11 will not be adopted for several years, so ID was chosen as the current preferred term with the bridge term for the future in parentheses.</a:t>
            </a:r>
            <a:endParaRPr lang="en-US" dirty="0"/>
          </a:p>
        </p:txBody>
      </p:sp>
    </p:spTree>
    <p:extLst>
      <p:ext uri="{BB962C8B-B14F-4D97-AF65-F5344CB8AC3E}">
        <p14:creationId xmlns:p14="http://schemas.microsoft.com/office/powerpoint/2010/main" val="31515147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 Disorder</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Language disorder (which combines DSM-IV expressive and mixed receptive-expressive language disorders),</a:t>
            </a:r>
          </a:p>
          <a:p>
            <a:r>
              <a:rPr lang="en-US" dirty="0" smtClean="0"/>
              <a:t>Speech </a:t>
            </a:r>
            <a:r>
              <a:rPr lang="en-US" dirty="0"/>
              <a:t>S</a:t>
            </a:r>
            <a:r>
              <a:rPr lang="en-US" dirty="0" smtClean="0"/>
              <a:t>ound </a:t>
            </a:r>
            <a:r>
              <a:rPr lang="en-US" dirty="0"/>
              <a:t>D</a:t>
            </a:r>
            <a:r>
              <a:rPr lang="en-US" dirty="0" smtClean="0"/>
              <a:t>isorder (a new name for phonological disorder) </a:t>
            </a:r>
          </a:p>
          <a:p>
            <a:r>
              <a:rPr lang="en-US" dirty="0"/>
              <a:t>C</a:t>
            </a:r>
            <a:r>
              <a:rPr lang="en-US" dirty="0" smtClean="0"/>
              <a:t>hildhood-onset Fluency </a:t>
            </a:r>
            <a:r>
              <a:rPr lang="en-US" dirty="0"/>
              <a:t>D</a:t>
            </a:r>
            <a:r>
              <a:rPr lang="en-US" dirty="0" smtClean="0"/>
              <a:t>isorder (a new name for stuttering)</a:t>
            </a:r>
          </a:p>
          <a:p>
            <a:r>
              <a:rPr lang="en-US" dirty="0" smtClean="0"/>
              <a:t>Social (pragmatic) Communication </a:t>
            </a:r>
            <a:r>
              <a:rPr lang="en-US" dirty="0"/>
              <a:t>D</a:t>
            </a:r>
            <a:r>
              <a:rPr lang="en-US" dirty="0" smtClean="0"/>
              <a:t>isorder a new condition for persistent difficulties in social uses of verbal and nonverbal communication.</a:t>
            </a:r>
          </a:p>
          <a:p>
            <a:pPr marL="82296" indent="0">
              <a:buNone/>
            </a:pPr>
            <a:endParaRPr lang="en-US" dirty="0"/>
          </a:p>
        </p:txBody>
      </p:sp>
    </p:spTree>
    <p:extLst>
      <p:ext uri="{BB962C8B-B14F-4D97-AF65-F5344CB8AC3E}">
        <p14:creationId xmlns:p14="http://schemas.microsoft.com/office/powerpoint/2010/main" val="1943770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6113" y="0"/>
            <a:ext cx="7498080" cy="915757"/>
          </a:xfrm>
        </p:spPr>
        <p:txBody>
          <a:bodyPr>
            <a:normAutofit/>
          </a:bodyPr>
          <a:lstStyle/>
          <a:p>
            <a:r>
              <a:rPr lang="en-US" sz="3200" dirty="0" smtClean="0"/>
              <a:t>Attention-Deficit/Hyperactivity Disorder </a:t>
            </a:r>
            <a:endParaRPr lang="en-US" sz="3200" dirty="0"/>
          </a:p>
        </p:txBody>
      </p:sp>
      <p:sp>
        <p:nvSpPr>
          <p:cNvPr id="3" name="Content Placeholder 2"/>
          <p:cNvSpPr>
            <a:spLocks noGrp="1"/>
          </p:cNvSpPr>
          <p:nvPr>
            <p:ph idx="1"/>
          </p:nvPr>
        </p:nvSpPr>
        <p:spPr>
          <a:xfrm>
            <a:off x="1190539" y="1117315"/>
            <a:ext cx="7743149" cy="6226615"/>
          </a:xfrm>
        </p:spPr>
        <p:txBody>
          <a:bodyPr>
            <a:noAutofit/>
          </a:bodyPr>
          <a:lstStyle/>
          <a:p>
            <a:pPr marL="82296" indent="0">
              <a:buNone/>
            </a:pPr>
            <a:r>
              <a:rPr lang="en-US" sz="2000" dirty="0" smtClean="0"/>
              <a:t>Same 18 symptoms are used divided into 2 symptom domains (inattention and hyperactivity/impulsivity) of which at least 6 symptoms in 1 domain are required.</a:t>
            </a:r>
          </a:p>
          <a:p>
            <a:pPr marL="82296" indent="0">
              <a:buNone/>
            </a:pPr>
            <a:r>
              <a:rPr lang="en-US" sz="2000" dirty="0" smtClean="0"/>
              <a:t>1) </a:t>
            </a:r>
            <a:r>
              <a:rPr lang="en-US" sz="2000" dirty="0"/>
              <a:t>the cross-situational requirement has been strengthened to “several” symptoms in each setting; </a:t>
            </a:r>
            <a:endParaRPr lang="en-US" sz="2000" dirty="0" smtClean="0"/>
          </a:p>
          <a:p>
            <a:pPr marL="82296" indent="0">
              <a:buNone/>
            </a:pPr>
            <a:r>
              <a:rPr lang="en-US" sz="2000" dirty="0"/>
              <a:t>2</a:t>
            </a:r>
            <a:r>
              <a:rPr lang="en-US" sz="2000" dirty="0" smtClean="0"/>
              <a:t>) </a:t>
            </a:r>
            <a:r>
              <a:rPr lang="en-US" sz="2000" dirty="0"/>
              <a:t>the onset criterion has been changed from “symptoms that caused impairment were present before age 7 years” to “several inattentive or hyperactive-impulsive symptoms were present prior to age 12</a:t>
            </a:r>
            <a:r>
              <a:rPr lang="en-US" sz="2000" dirty="0" smtClean="0"/>
              <a:t>”</a:t>
            </a:r>
          </a:p>
          <a:p>
            <a:pPr marL="82296" indent="0">
              <a:buNone/>
            </a:pPr>
            <a:r>
              <a:rPr lang="en-US" sz="2000" dirty="0"/>
              <a:t>3</a:t>
            </a:r>
            <a:r>
              <a:rPr lang="en-US" sz="2000" dirty="0" smtClean="0"/>
              <a:t>) </a:t>
            </a:r>
            <a:r>
              <a:rPr lang="en-US" sz="2000" dirty="0"/>
              <a:t>a comorbid diagnosis with </a:t>
            </a:r>
            <a:r>
              <a:rPr lang="en-US" sz="2000" dirty="0" smtClean="0"/>
              <a:t>ASD is </a:t>
            </a:r>
            <a:r>
              <a:rPr lang="en-US" sz="2000" dirty="0"/>
              <a:t>now allowed; </a:t>
            </a:r>
            <a:r>
              <a:rPr lang="en-US" sz="2000" dirty="0" smtClean="0"/>
              <a:t>and</a:t>
            </a:r>
          </a:p>
          <a:p>
            <a:pPr marL="82296" indent="0">
              <a:buNone/>
            </a:pPr>
            <a:r>
              <a:rPr lang="en-US" sz="2000" dirty="0"/>
              <a:t>4</a:t>
            </a:r>
            <a:r>
              <a:rPr lang="en-US" sz="2000" dirty="0" smtClean="0"/>
              <a:t>) </a:t>
            </a:r>
            <a:r>
              <a:rPr lang="en-US" sz="2000" dirty="0"/>
              <a:t>a symptom threshold </a:t>
            </a:r>
            <a:r>
              <a:rPr lang="en-US" sz="2000" dirty="0" smtClean="0"/>
              <a:t>change (adults), </a:t>
            </a:r>
            <a:r>
              <a:rPr lang="en-US" sz="2000" dirty="0"/>
              <a:t>to reflect </a:t>
            </a:r>
            <a:r>
              <a:rPr lang="en-US" sz="2000" dirty="0" smtClean="0"/>
              <a:t>their </a:t>
            </a:r>
            <a:r>
              <a:rPr lang="en-US" sz="2000" dirty="0"/>
              <a:t>evidence of clinically significant ADHD impairment, with the cutoff for ADHD of five symptoms, instead of six required for younger persons, both for inattention and for hyperactivity and impulsivity. </a:t>
            </a:r>
          </a:p>
          <a:p>
            <a:pPr marL="82296" indent="0">
              <a:buNone/>
            </a:pPr>
            <a:r>
              <a:rPr lang="en-US" sz="2000" dirty="0" smtClean="0"/>
              <a:t>5) Now in neurodevelopmental </a:t>
            </a:r>
            <a:r>
              <a:rPr lang="en-US" sz="2000" dirty="0"/>
              <a:t>disorders chapter to reflect brain developmental </a:t>
            </a:r>
            <a:r>
              <a:rPr lang="en-US" sz="2000" dirty="0" smtClean="0"/>
              <a:t>correlates.</a:t>
            </a:r>
            <a:endParaRPr lang="en-US" sz="2000" dirty="0"/>
          </a:p>
        </p:txBody>
      </p:sp>
    </p:spTree>
    <p:extLst>
      <p:ext uri="{BB962C8B-B14F-4D97-AF65-F5344CB8AC3E}">
        <p14:creationId xmlns:p14="http://schemas.microsoft.com/office/powerpoint/2010/main" val="1188394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Specific Learning Disorder </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pPr marL="82296" indent="0">
              <a:buNone/>
            </a:pPr>
            <a:r>
              <a:rPr lang="en-US" sz="3400" dirty="0"/>
              <a:t>C</a:t>
            </a:r>
            <a:r>
              <a:rPr lang="en-US" sz="3400" dirty="0" smtClean="0"/>
              <a:t>ombines </a:t>
            </a:r>
            <a:r>
              <a:rPr lang="en-US" sz="3400" dirty="0"/>
              <a:t>the DSM-IV diagnoses of </a:t>
            </a:r>
            <a:endParaRPr lang="en-US" sz="3400" dirty="0" smtClean="0"/>
          </a:p>
          <a:p>
            <a:pPr marL="596646" indent="-514350">
              <a:buAutoNum type="arabicParenR"/>
            </a:pPr>
            <a:r>
              <a:rPr lang="en-US" sz="3400" dirty="0" smtClean="0"/>
              <a:t>reading </a:t>
            </a:r>
            <a:r>
              <a:rPr lang="en-US" sz="3400" dirty="0"/>
              <a:t>disorder, </a:t>
            </a:r>
            <a:endParaRPr lang="en-US" sz="3400" dirty="0" smtClean="0"/>
          </a:p>
          <a:p>
            <a:pPr marL="596646" indent="-514350">
              <a:buAutoNum type="arabicParenR"/>
            </a:pPr>
            <a:r>
              <a:rPr lang="en-US" sz="3400" dirty="0" smtClean="0"/>
              <a:t>mathematics </a:t>
            </a:r>
            <a:r>
              <a:rPr lang="en-US" sz="3400" dirty="0"/>
              <a:t>disorder, </a:t>
            </a:r>
            <a:endParaRPr lang="en-US" sz="3400" dirty="0" smtClean="0"/>
          </a:p>
          <a:p>
            <a:pPr marL="596646" indent="-514350">
              <a:buAutoNum type="arabicParenR"/>
            </a:pPr>
            <a:r>
              <a:rPr lang="en-US" sz="3400" dirty="0" smtClean="0"/>
              <a:t>disorder </a:t>
            </a:r>
            <a:r>
              <a:rPr lang="en-US" sz="3400" dirty="0"/>
              <a:t>of written expression, </a:t>
            </a:r>
            <a:endParaRPr lang="en-US" sz="3400" dirty="0" smtClean="0"/>
          </a:p>
          <a:p>
            <a:pPr marL="596646" indent="-514350">
              <a:buAutoNum type="arabicParenR"/>
            </a:pPr>
            <a:r>
              <a:rPr lang="en-US" sz="3400" dirty="0" smtClean="0"/>
              <a:t>learning </a:t>
            </a:r>
            <a:r>
              <a:rPr lang="en-US" sz="3400" dirty="0"/>
              <a:t>disorder not otherwise specified</a:t>
            </a:r>
            <a:r>
              <a:rPr lang="en-US" sz="3400" dirty="0" smtClean="0"/>
              <a:t>.</a:t>
            </a:r>
          </a:p>
          <a:p>
            <a:pPr marL="82296" indent="0">
              <a:buNone/>
            </a:pPr>
            <a:endParaRPr lang="en-US" sz="3400" dirty="0" smtClean="0"/>
          </a:p>
          <a:p>
            <a:pPr marL="82296" indent="0">
              <a:buNone/>
            </a:pPr>
            <a:r>
              <a:rPr lang="en-US" sz="3400" dirty="0"/>
              <a:t>L</a:t>
            </a:r>
            <a:r>
              <a:rPr lang="en-US" sz="3400" dirty="0" smtClean="0"/>
              <a:t>earning </a:t>
            </a:r>
            <a:r>
              <a:rPr lang="en-US" sz="3400" dirty="0"/>
              <a:t>deficits in the areas of reading, written expression, and mathematics commonly occur together, coded </a:t>
            </a:r>
            <a:r>
              <a:rPr lang="en-US" sz="3400" dirty="0" err="1" smtClean="0"/>
              <a:t>specifiers</a:t>
            </a:r>
            <a:r>
              <a:rPr lang="en-US" sz="3400" dirty="0" smtClean="0"/>
              <a:t> </a:t>
            </a:r>
            <a:r>
              <a:rPr lang="en-US" sz="3400" dirty="0"/>
              <a:t>for the deficit types in each area are included</a:t>
            </a:r>
            <a:r>
              <a:rPr lang="en-US" sz="3400" dirty="0" smtClean="0"/>
              <a:t>.</a:t>
            </a:r>
          </a:p>
          <a:p>
            <a:pPr marL="82296" indent="0">
              <a:buNone/>
            </a:pPr>
            <a:r>
              <a:rPr lang="en-US" sz="3400" dirty="0" smtClean="0"/>
              <a:t>The </a:t>
            </a:r>
            <a:r>
              <a:rPr lang="en-US" sz="3400" dirty="0"/>
              <a:t>text acknowledges that specific types of </a:t>
            </a:r>
            <a:r>
              <a:rPr lang="en-US" sz="3400" dirty="0" smtClean="0"/>
              <a:t>reading </a:t>
            </a:r>
            <a:r>
              <a:rPr lang="en-US" sz="3400" dirty="0"/>
              <a:t>deficits are described internationally in various ways as </a:t>
            </a:r>
            <a:r>
              <a:rPr lang="en-US" sz="3400" dirty="0" smtClean="0"/>
              <a:t>dyslexia.</a:t>
            </a:r>
            <a:endParaRPr lang="en-US" dirty="0"/>
          </a:p>
        </p:txBody>
      </p:sp>
    </p:spTree>
    <p:extLst>
      <p:ext uri="{BB962C8B-B14F-4D97-AF65-F5344CB8AC3E}">
        <p14:creationId xmlns:p14="http://schemas.microsoft.com/office/powerpoint/2010/main" val="57432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1435608" y="529064"/>
            <a:ext cx="7498080" cy="888573"/>
          </a:xfrm>
        </p:spPr>
        <p:txBody>
          <a:bodyPr>
            <a:normAutofit fontScale="90000"/>
          </a:bodyPr>
          <a:lstStyle/>
          <a:p>
            <a:r>
              <a:rPr lang="en-US" sz="4000" b="1" dirty="0"/>
              <a:t>Bipolar and related disorders</a:t>
            </a:r>
            <a:r>
              <a:rPr lang="en-US" sz="6000" dirty="0"/>
              <a:t/>
            </a:r>
            <a:br>
              <a:rPr lang="en-US" sz="6000" dirty="0"/>
            </a:br>
            <a:endParaRPr lang="en-US" dirty="0">
              <a:latin typeface="Tahoma" charset="0"/>
            </a:endParaRPr>
          </a:p>
        </p:txBody>
      </p:sp>
      <p:sp>
        <p:nvSpPr>
          <p:cNvPr id="3" name="Content Placeholder 2"/>
          <p:cNvSpPr>
            <a:spLocks noGrp="1"/>
          </p:cNvSpPr>
          <p:nvPr>
            <p:ph idx="1"/>
          </p:nvPr>
        </p:nvSpPr>
        <p:spPr>
          <a:xfrm>
            <a:off x="1435608" y="2274977"/>
            <a:ext cx="7519480" cy="3857535"/>
          </a:xfrm>
        </p:spPr>
        <p:txBody>
          <a:bodyPr/>
          <a:lstStyle/>
          <a:p>
            <a:pPr>
              <a:buFont typeface="Wingdings" pitchFamily="2" charset="2"/>
              <a:buChar char="n"/>
              <a:defRPr/>
            </a:pPr>
            <a:r>
              <a:rPr lang="en-US" dirty="0" smtClean="0">
                <a:ea typeface="+mn-ea"/>
                <a:cs typeface="+mn-cs"/>
              </a:rPr>
              <a:t>Bipolar is now a free standing category</a:t>
            </a:r>
          </a:p>
          <a:p>
            <a:pPr>
              <a:buFont typeface="Wingdings" pitchFamily="2" charset="2"/>
              <a:buChar char="n"/>
              <a:defRPr/>
            </a:pPr>
            <a:r>
              <a:rPr lang="en-US" dirty="0" smtClean="0">
                <a:ea typeface="+mn-ea"/>
                <a:cs typeface="+mn-cs"/>
              </a:rPr>
              <a:t>Taken out of the mood disorder category</a:t>
            </a:r>
          </a:p>
          <a:p>
            <a:pPr>
              <a:buFont typeface="Wingdings" pitchFamily="2" charset="2"/>
              <a:buChar char="n"/>
              <a:defRPr/>
            </a:pPr>
            <a:endParaRPr lang="en-US" dirty="0" smtClean="0">
              <a:ea typeface="+mn-ea"/>
              <a:cs typeface="+mn-cs"/>
            </a:endParaRPr>
          </a:p>
          <a:p>
            <a:pPr>
              <a:buFont typeface="Wingdings" pitchFamily="2" charset="2"/>
              <a:buChar char="n"/>
              <a:defRPr/>
            </a:pPr>
            <a:endParaRPr lang="en-US" dirty="0">
              <a:ea typeface="+mn-ea"/>
              <a:cs typeface="+mn-cs"/>
            </a:endParaRPr>
          </a:p>
        </p:txBody>
      </p:sp>
    </p:spTree>
    <p:extLst>
      <p:ext uri="{BB962C8B-B14F-4D97-AF65-F5344CB8AC3E}">
        <p14:creationId xmlns:p14="http://schemas.microsoft.com/office/powerpoint/2010/main" val="272671952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435608" y="476158"/>
            <a:ext cx="7498080" cy="941480"/>
          </a:xfrm>
        </p:spPr>
        <p:txBody>
          <a:bodyPr>
            <a:noAutofit/>
          </a:bodyPr>
          <a:lstStyle/>
          <a:p>
            <a:r>
              <a:rPr lang="en-US" sz="4400" b="1" dirty="0"/>
              <a:t>Depressive Disorders</a:t>
            </a:r>
            <a:r>
              <a:rPr lang="en-US" sz="4400" dirty="0"/>
              <a:t/>
            </a:r>
            <a:br>
              <a:rPr lang="en-US" sz="4400" dirty="0"/>
            </a:br>
            <a:endParaRPr lang="en-US" sz="4400" dirty="0">
              <a:latin typeface="Tahoma" charset="0"/>
            </a:endParaRPr>
          </a:p>
        </p:txBody>
      </p:sp>
      <p:sp>
        <p:nvSpPr>
          <p:cNvPr id="3" name="Content Placeholder 2"/>
          <p:cNvSpPr>
            <a:spLocks noGrp="1"/>
          </p:cNvSpPr>
          <p:nvPr>
            <p:ph idx="1"/>
          </p:nvPr>
        </p:nvSpPr>
        <p:spPr>
          <a:xfrm>
            <a:off x="1435608" y="2057400"/>
            <a:ext cx="7098792" cy="4114800"/>
          </a:xfrm>
        </p:spPr>
        <p:txBody>
          <a:bodyPr/>
          <a:lstStyle/>
          <a:p>
            <a:pPr>
              <a:buFont typeface="Wingdings" pitchFamily="2" charset="2"/>
              <a:buChar char="n"/>
              <a:defRPr/>
            </a:pPr>
            <a:r>
              <a:rPr lang="en-US" dirty="0" smtClean="0">
                <a:ea typeface="+mn-ea"/>
                <a:cs typeface="+mn-cs"/>
              </a:rPr>
              <a:t>Dysthymia now </a:t>
            </a:r>
            <a:r>
              <a:rPr lang="en-US" dirty="0">
                <a:ea typeface="+mn-ea"/>
                <a:cs typeface="+mn-cs"/>
              </a:rPr>
              <a:t>called Chronic Depressive Disorder D03</a:t>
            </a:r>
            <a:endParaRPr lang="en-US" dirty="0" smtClean="0">
              <a:ea typeface="+mn-ea"/>
              <a:cs typeface="+mn-cs"/>
            </a:endParaRPr>
          </a:p>
          <a:p>
            <a:pPr>
              <a:buFont typeface="Wingdings" pitchFamily="2" charset="2"/>
              <a:buChar char="n"/>
              <a:defRPr/>
            </a:pPr>
            <a:r>
              <a:rPr lang="en-US" dirty="0" smtClean="0">
                <a:ea typeface="+mn-ea"/>
                <a:cs typeface="+mn-cs"/>
              </a:rPr>
              <a:t>Added </a:t>
            </a:r>
            <a:r>
              <a:rPr lang="en-US" dirty="0" err="1" smtClean="0">
                <a:ea typeface="+mn-ea"/>
                <a:cs typeface="+mn-cs"/>
              </a:rPr>
              <a:t>Prementrual</a:t>
            </a:r>
            <a:r>
              <a:rPr lang="en-US" dirty="0" smtClean="0">
                <a:ea typeface="+mn-ea"/>
                <a:cs typeface="+mn-cs"/>
              </a:rPr>
              <a:t> </a:t>
            </a:r>
            <a:r>
              <a:rPr lang="en-US" dirty="0" err="1">
                <a:ea typeface="+mn-ea"/>
                <a:cs typeface="+mn-cs"/>
              </a:rPr>
              <a:t>Dysphoric</a:t>
            </a:r>
            <a:r>
              <a:rPr lang="en-US" dirty="0">
                <a:ea typeface="+mn-ea"/>
                <a:cs typeface="+mn-cs"/>
              </a:rPr>
              <a:t> Disorder </a:t>
            </a:r>
            <a:r>
              <a:rPr lang="en-US" dirty="0" smtClean="0">
                <a:ea typeface="+mn-ea"/>
                <a:cs typeface="+mn-cs"/>
              </a:rPr>
              <a:t>D04</a:t>
            </a:r>
          </a:p>
          <a:p>
            <a:pPr>
              <a:buFont typeface="Wingdings" pitchFamily="2" charset="2"/>
              <a:buChar char="n"/>
              <a:defRPr/>
            </a:pPr>
            <a:r>
              <a:rPr lang="en-US" dirty="0" smtClean="0">
                <a:ea typeface="+mn-ea"/>
                <a:cs typeface="+mn-cs"/>
              </a:rPr>
              <a:t>Added Mixed Anxiety/Depression D05</a:t>
            </a:r>
            <a:endParaRPr lang="en-US" dirty="0" smtClean="0">
              <a:solidFill>
                <a:srgbClr val="FF0000"/>
              </a:solidFill>
              <a:ea typeface="+mn-ea"/>
              <a:cs typeface="+mn-cs"/>
            </a:endParaRPr>
          </a:p>
          <a:p>
            <a:pPr>
              <a:buFont typeface="Wingdings" pitchFamily="2" charset="2"/>
              <a:buChar char="n"/>
              <a:defRPr/>
            </a:pPr>
            <a:endParaRPr lang="en-US" dirty="0">
              <a:solidFill>
                <a:srgbClr val="FF0000"/>
              </a:solidFill>
              <a:ea typeface="+mn-ea"/>
              <a:cs typeface="+mn-cs"/>
            </a:endParaRPr>
          </a:p>
        </p:txBody>
      </p:sp>
      <p:pic>
        <p:nvPicPr>
          <p:cNvPr id="4" name="Picture 3"/>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831713" y="4657090"/>
            <a:ext cx="3101975" cy="2200910"/>
          </a:xfrm>
          <a:prstGeom prst="rect">
            <a:avLst/>
          </a:prstGeom>
          <a:noFill/>
          <a:ln>
            <a:noFill/>
          </a:ln>
        </p:spPr>
      </p:pic>
    </p:spTree>
    <p:extLst>
      <p:ext uri="{BB962C8B-B14F-4D97-AF65-F5344CB8AC3E}">
        <p14:creationId xmlns:p14="http://schemas.microsoft.com/office/powerpoint/2010/main" val="266494829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
            </a:r>
            <a:r>
              <a:rPr lang="en-US" dirty="0" smtClean="0"/>
              <a:t>isruptive Mood </a:t>
            </a:r>
            <a:r>
              <a:rPr lang="en-US" dirty="0" err="1" smtClean="0"/>
              <a:t>Dysregulation</a:t>
            </a:r>
            <a:r>
              <a:rPr lang="en-US" dirty="0" smtClean="0"/>
              <a:t> Disorder</a:t>
            </a:r>
            <a:endParaRPr lang="en-US" dirty="0"/>
          </a:p>
        </p:txBody>
      </p:sp>
      <p:sp>
        <p:nvSpPr>
          <p:cNvPr id="3" name="Content Placeholder 2"/>
          <p:cNvSpPr>
            <a:spLocks noGrp="1"/>
          </p:cNvSpPr>
          <p:nvPr>
            <p:ph idx="1"/>
          </p:nvPr>
        </p:nvSpPr>
        <p:spPr>
          <a:xfrm>
            <a:off x="1120189" y="3318853"/>
            <a:ext cx="7268554" cy="4800600"/>
          </a:xfrm>
        </p:spPr>
        <p:txBody>
          <a:bodyPr>
            <a:normAutofit/>
          </a:bodyPr>
          <a:lstStyle/>
          <a:p>
            <a:r>
              <a:rPr lang="en-US" sz="2800" dirty="0" smtClean="0"/>
              <a:t>To address concerns about potential over diagnosis and overtreatment of bipolar disorder in children, a new diagnosis, disruptive mood </a:t>
            </a:r>
            <a:r>
              <a:rPr lang="en-US" sz="2800" dirty="0" err="1" smtClean="0"/>
              <a:t>dysregulation</a:t>
            </a:r>
            <a:r>
              <a:rPr lang="en-US" sz="2800" dirty="0" smtClean="0"/>
              <a:t> disorder, is included for children up to age 18 years who exhibit persistent irritability and frequent episodes of extreme behavioral </a:t>
            </a:r>
            <a:r>
              <a:rPr lang="en-US" sz="2800" dirty="0" err="1" smtClean="0"/>
              <a:t>dyscontrol</a:t>
            </a:r>
            <a:r>
              <a:rPr lang="en-US" sz="2800" dirty="0" smtClean="0"/>
              <a:t>.</a:t>
            </a:r>
            <a:endParaRPr lang="en-US" sz="28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4418223" y="889000"/>
            <a:ext cx="4725778" cy="2429853"/>
          </a:xfrm>
          <a:prstGeom prst="rect">
            <a:avLst/>
          </a:prstGeom>
          <a:noFill/>
          <a:ln>
            <a:noFill/>
          </a:ln>
        </p:spPr>
      </p:pic>
    </p:spTree>
    <p:extLst>
      <p:ext uri="{BB962C8B-B14F-4D97-AF65-F5344CB8AC3E}">
        <p14:creationId xmlns:p14="http://schemas.microsoft.com/office/powerpoint/2010/main" val="2653652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Aims:</a:t>
            </a:r>
            <a:endParaRPr lang="en-US" dirty="0"/>
          </a:p>
        </p:txBody>
      </p:sp>
      <p:sp>
        <p:nvSpPr>
          <p:cNvPr id="3" name="Content Placeholder 2"/>
          <p:cNvSpPr>
            <a:spLocks noGrp="1"/>
          </p:cNvSpPr>
          <p:nvPr>
            <p:ph idx="1"/>
          </p:nvPr>
        </p:nvSpPr>
        <p:spPr/>
        <p:txBody>
          <a:bodyPr/>
          <a:lstStyle/>
          <a:p>
            <a:r>
              <a:rPr lang="en-US" dirty="0" smtClean="0"/>
              <a:t>DSM</a:t>
            </a:r>
          </a:p>
          <a:p>
            <a:r>
              <a:rPr lang="en-US" dirty="0" smtClean="0"/>
              <a:t>Development of DSM- 5 </a:t>
            </a:r>
          </a:p>
          <a:p>
            <a:r>
              <a:rPr lang="en-US" dirty="0">
                <a:latin typeface="Tahoma" charset="0"/>
              </a:rPr>
              <a:t>Principles guiding DSM-5 </a:t>
            </a:r>
            <a:r>
              <a:rPr lang="en-US" dirty="0" smtClean="0">
                <a:latin typeface="Tahoma" charset="0"/>
              </a:rPr>
              <a:t>process</a:t>
            </a:r>
          </a:p>
          <a:p>
            <a:r>
              <a:rPr lang="en-US" dirty="0" smtClean="0"/>
              <a:t>Major Changes </a:t>
            </a:r>
          </a:p>
          <a:p>
            <a:r>
              <a:rPr lang="en-US" dirty="0" smtClean="0"/>
              <a:t>Points for Consideration</a:t>
            </a:r>
          </a:p>
          <a:p>
            <a:r>
              <a:rPr lang="en-US" dirty="0" smtClean="0"/>
              <a:t>Autism</a:t>
            </a:r>
          </a:p>
          <a:p>
            <a:r>
              <a:rPr lang="en-US" dirty="0" smtClean="0"/>
              <a:t>Summary of Changes </a:t>
            </a:r>
            <a:endParaRPr lang="en-US" dirty="0"/>
          </a:p>
        </p:txBody>
      </p:sp>
    </p:spTree>
    <p:extLst>
      <p:ext uri="{BB962C8B-B14F-4D97-AF65-F5344CB8AC3E}">
        <p14:creationId xmlns:p14="http://schemas.microsoft.com/office/powerpoint/2010/main" val="8677708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Disruptive Mood </a:t>
            </a:r>
            <a:r>
              <a:rPr lang="en-US" dirty="0" err="1"/>
              <a:t>Dysregulation</a:t>
            </a:r>
            <a:r>
              <a:rPr lang="en-US" dirty="0"/>
              <a:t> Disorder</a:t>
            </a:r>
          </a:p>
        </p:txBody>
      </p:sp>
      <p:sp>
        <p:nvSpPr>
          <p:cNvPr id="3" name="Content Placeholder 2"/>
          <p:cNvSpPr>
            <a:spLocks noGrp="1"/>
          </p:cNvSpPr>
          <p:nvPr>
            <p:ph idx="1"/>
          </p:nvPr>
        </p:nvSpPr>
        <p:spPr/>
        <p:txBody>
          <a:bodyPr>
            <a:normAutofit fontScale="70000" lnSpcReduction="20000"/>
          </a:bodyPr>
          <a:lstStyle/>
          <a:p>
            <a:r>
              <a:rPr lang="en-US" dirty="0" smtClean="0"/>
              <a:t>Chronic persistent irritability.</a:t>
            </a:r>
          </a:p>
          <a:p>
            <a:r>
              <a:rPr lang="en-US" dirty="0" smtClean="0"/>
              <a:t>Irritability has 2 prominent clinical manifestations, </a:t>
            </a:r>
            <a:br>
              <a:rPr lang="en-US" dirty="0" smtClean="0"/>
            </a:br>
            <a:r>
              <a:rPr lang="en-US" dirty="0" smtClean="0"/>
              <a:t>1)temper outburst (in response to frustration and can be verbal or </a:t>
            </a:r>
            <a:r>
              <a:rPr lang="en-US" dirty="0" err="1" smtClean="0"/>
              <a:t>behavioural</a:t>
            </a:r>
            <a:r>
              <a:rPr lang="en-US" dirty="0" smtClean="0"/>
              <a:t>).  They must occur frequently (</a:t>
            </a:r>
            <a:r>
              <a:rPr lang="en-US" dirty="0" err="1" smtClean="0"/>
              <a:t>ie</a:t>
            </a:r>
            <a:r>
              <a:rPr lang="en-US" dirty="0" smtClean="0"/>
              <a:t> average 2 -2 times a week) over at least 1 year in at least two settings (</a:t>
            </a:r>
            <a:r>
              <a:rPr lang="en-US" dirty="0" err="1" smtClean="0"/>
              <a:t>ie</a:t>
            </a:r>
            <a:r>
              <a:rPr lang="en-US" dirty="0" smtClean="0"/>
              <a:t> home, school) and they must be developmentally inappropriate.</a:t>
            </a:r>
          </a:p>
          <a:p>
            <a:r>
              <a:rPr lang="en-US" dirty="0" smtClean="0"/>
              <a:t>The second manifestation of severe irritability consists of chronic, persistently irritable or angry mood that is present between the severe temper outburst.  This irritable or angry mood must be characteristic of the child, being present most of the day, nearly every day and noticeable by others in the child’s environment. </a:t>
            </a:r>
          </a:p>
          <a:p>
            <a:r>
              <a:rPr lang="en-US" dirty="0" smtClean="0"/>
              <a:t>Diagnosis not make before age of 6</a:t>
            </a:r>
            <a:r>
              <a:rPr lang="en-US" dirty="0"/>
              <a:t> </a:t>
            </a:r>
            <a:r>
              <a:rPr lang="en-US" dirty="0" smtClean="0"/>
              <a:t>or over18 yrs.  </a:t>
            </a:r>
            <a:endParaRPr lang="en-US" dirty="0"/>
          </a:p>
        </p:txBody>
      </p:sp>
    </p:spTree>
    <p:extLst>
      <p:ext uri="{BB962C8B-B14F-4D97-AF65-F5344CB8AC3E}">
        <p14:creationId xmlns:p14="http://schemas.microsoft.com/office/powerpoint/2010/main" val="831651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p:txBody>
          <a:bodyPr>
            <a:normAutofit fontScale="90000"/>
          </a:bodyPr>
          <a:lstStyle/>
          <a:p>
            <a:r>
              <a:rPr lang="en-US" sz="4000" dirty="0">
                <a:latin typeface="Tahoma" charset="0"/>
              </a:rPr>
              <a:t>Critique </a:t>
            </a:r>
            <a:r>
              <a:rPr lang="en-US" sz="4000" dirty="0" smtClean="0">
                <a:latin typeface="Tahoma" charset="0"/>
              </a:rPr>
              <a:t>Disruptive </a:t>
            </a:r>
            <a:r>
              <a:rPr lang="en-US" sz="4000" dirty="0">
                <a:latin typeface="Tahoma" charset="0"/>
              </a:rPr>
              <a:t>Mood </a:t>
            </a:r>
            <a:r>
              <a:rPr lang="en-US" sz="4000" dirty="0" err="1">
                <a:latin typeface="Tahoma" charset="0"/>
              </a:rPr>
              <a:t>Dysregulation</a:t>
            </a:r>
            <a:r>
              <a:rPr lang="en-US" sz="4000" dirty="0">
                <a:latin typeface="Tahoma" charset="0"/>
              </a:rPr>
              <a:t> Disorder</a:t>
            </a:r>
          </a:p>
        </p:txBody>
      </p:sp>
      <p:sp>
        <p:nvSpPr>
          <p:cNvPr id="44034" name="Content Placeholder 2"/>
          <p:cNvSpPr>
            <a:spLocks noGrp="1"/>
          </p:cNvSpPr>
          <p:nvPr>
            <p:ph idx="1"/>
          </p:nvPr>
        </p:nvSpPr>
        <p:spPr>
          <a:xfrm>
            <a:off x="1164082" y="2017713"/>
            <a:ext cx="7791006" cy="4114800"/>
          </a:xfrm>
        </p:spPr>
        <p:txBody>
          <a:bodyPr>
            <a:normAutofit fontScale="92500" lnSpcReduction="10000"/>
          </a:bodyPr>
          <a:lstStyle/>
          <a:p>
            <a:r>
              <a:rPr lang="en-US" sz="2400" dirty="0">
                <a:latin typeface="Tahoma" charset="0"/>
              </a:rPr>
              <a:t>Society for Humanistic Psychology (2011) stated Children and adolescents will be particularly susceptible to receiving a diagnosis of Disruptive Mood </a:t>
            </a:r>
            <a:r>
              <a:rPr lang="en-US" sz="2400" dirty="0" err="1">
                <a:latin typeface="Tahoma" charset="0"/>
              </a:rPr>
              <a:t>Dysregulation</a:t>
            </a:r>
            <a:r>
              <a:rPr lang="en-US" sz="2400" dirty="0">
                <a:latin typeface="Tahoma" charset="0"/>
              </a:rPr>
              <a:t> Disorder or Attenuated Psychosis Syndrome. </a:t>
            </a:r>
          </a:p>
          <a:p>
            <a:r>
              <a:rPr lang="en-US" sz="2400" dirty="0">
                <a:latin typeface="Tahoma" charset="0"/>
              </a:rPr>
              <a:t>The British Psychological Society (2011) </a:t>
            </a:r>
            <a:r>
              <a:rPr lang="en-US" sz="2400" dirty="0" smtClean="0">
                <a:latin typeface="Tahoma" charset="0"/>
              </a:rPr>
              <a:t>stated </a:t>
            </a:r>
            <a:r>
              <a:rPr lang="en-US" sz="2400" dirty="0">
                <a:latin typeface="Tahoma" charset="0"/>
              </a:rPr>
              <a:t>diagnoses such as Disruptive Mood </a:t>
            </a:r>
            <a:r>
              <a:rPr lang="en-US" sz="2400" dirty="0" err="1">
                <a:latin typeface="Tahoma" charset="0"/>
              </a:rPr>
              <a:t>Dysregulation</a:t>
            </a:r>
            <a:r>
              <a:rPr lang="en-US" sz="2400" dirty="0">
                <a:latin typeface="Tahoma" charset="0"/>
              </a:rPr>
              <a:t> Disorder presented in DSM-5 are clearly based largely on social norms, with 'symptoms' that all rely on subjective judgments, with little confirmatory physical 'signs' or evidence of biological causation. They stated that the criteria used for this diagnosis in the DSM-5 are not value-free, but rather reflect current normative social expectations. </a:t>
            </a:r>
          </a:p>
          <a:p>
            <a:pPr>
              <a:buFont typeface="Wingdings" charset="0"/>
              <a:buNone/>
            </a:pPr>
            <a:endParaRPr lang="en-US" sz="2400" dirty="0">
              <a:latin typeface="Tahoma" charset="0"/>
            </a:endParaRPr>
          </a:p>
        </p:txBody>
      </p:sp>
    </p:spTree>
    <p:extLst>
      <p:ext uri="{BB962C8B-B14F-4D97-AF65-F5344CB8AC3E}">
        <p14:creationId xmlns:p14="http://schemas.microsoft.com/office/powerpoint/2010/main" val="8951437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noAutofit/>
          </a:bodyPr>
          <a:lstStyle/>
          <a:p>
            <a:r>
              <a:rPr lang="en-US" sz="4000" b="1" dirty="0"/>
              <a:t>Anxiety Disorders</a:t>
            </a:r>
            <a:r>
              <a:rPr lang="en-US" sz="4000" dirty="0"/>
              <a:t/>
            </a:r>
            <a:br>
              <a:rPr lang="en-US" sz="4000" dirty="0"/>
            </a:br>
            <a:endParaRPr lang="en-US" sz="4000" dirty="0">
              <a:latin typeface="Tahoma" charset="0"/>
            </a:endParaRPr>
          </a:p>
        </p:txBody>
      </p:sp>
      <p:sp>
        <p:nvSpPr>
          <p:cNvPr id="3" name="Content Placeholder 2"/>
          <p:cNvSpPr>
            <a:spLocks noGrp="1"/>
          </p:cNvSpPr>
          <p:nvPr>
            <p:ph idx="1"/>
          </p:nvPr>
        </p:nvSpPr>
        <p:spPr>
          <a:xfrm>
            <a:off x="1435608" y="2057400"/>
            <a:ext cx="7498080" cy="4800600"/>
          </a:xfrm>
        </p:spPr>
        <p:txBody>
          <a:bodyPr/>
          <a:lstStyle/>
          <a:p>
            <a:pPr>
              <a:buFont typeface="Wingdings" pitchFamily="2" charset="2"/>
              <a:buChar char="n"/>
              <a:defRPr/>
            </a:pPr>
            <a:r>
              <a:rPr lang="en-US" dirty="0" smtClean="0">
                <a:ea typeface="+mn-ea"/>
                <a:cs typeface="+mn-cs"/>
              </a:rPr>
              <a:t>No </a:t>
            </a:r>
            <a:r>
              <a:rPr lang="en-US" dirty="0">
                <a:ea typeface="+mn-ea"/>
                <a:cs typeface="+mn-cs"/>
              </a:rPr>
              <a:t>longer has PTSD in this category</a:t>
            </a:r>
            <a:endParaRPr lang="en-US" dirty="0" smtClean="0">
              <a:ea typeface="+mn-ea"/>
              <a:cs typeface="+mn-cs"/>
            </a:endParaRPr>
          </a:p>
          <a:p>
            <a:pPr>
              <a:buFont typeface="Wingdings" pitchFamily="2" charset="2"/>
              <a:buChar char="n"/>
              <a:defRPr/>
            </a:pPr>
            <a:r>
              <a:rPr lang="en-US" dirty="0" smtClean="0">
                <a:ea typeface="+mn-ea"/>
                <a:cs typeface="+mn-cs"/>
              </a:rPr>
              <a:t>No </a:t>
            </a:r>
            <a:r>
              <a:rPr lang="en-US" dirty="0">
                <a:ea typeface="+mn-ea"/>
                <a:cs typeface="+mn-cs"/>
              </a:rPr>
              <a:t>longer has OCD in this category</a:t>
            </a:r>
            <a:endParaRPr lang="en-US" dirty="0" smtClean="0">
              <a:ea typeface="+mn-ea"/>
              <a:cs typeface="+mn-cs"/>
            </a:endParaRPr>
          </a:p>
          <a:p>
            <a:pPr>
              <a:buFont typeface="Wingdings" pitchFamily="2" charset="2"/>
              <a:buChar char="n"/>
              <a:defRPr/>
            </a:pPr>
            <a:r>
              <a:rPr lang="en-US" dirty="0" smtClean="0">
                <a:ea typeface="+mn-ea"/>
                <a:cs typeface="+mn-cs"/>
              </a:rPr>
              <a:t>Social </a:t>
            </a:r>
            <a:r>
              <a:rPr lang="en-US" dirty="0">
                <a:ea typeface="+mn-ea"/>
                <a:cs typeface="+mn-cs"/>
              </a:rPr>
              <a:t>Phobia </a:t>
            </a:r>
            <a:r>
              <a:rPr lang="en-US" dirty="0" smtClean="0">
                <a:ea typeface="+mn-ea"/>
                <a:cs typeface="+mn-cs"/>
              </a:rPr>
              <a:t>now </a:t>
            </a:r>
            <a:r>
              <a:rPr lang="en-US" dirty="0">
                <a:ea typeface="+mn-ea"/>
                <a:cs typeface="+mn-cs"/>
              </a:rPr>
              <a:t>called Social Anxiety </a:t>
            </a:r>
            <a:r>
              <a:rPr lang="en-US" dirty="0" smtClean="0">
                <a:ea typeface="+mn-ea"/>
                <a:cs typeface="+mn-cs"/>
              </a:rPr>
              <a:t>Disorder </a:t>
            </a:r>
            <a:r>
              <a:rPr lang="en-US" dirty="0">
                <a:ea typeface="+mn-ea"/>
                <a:cs typeface="+mn-cs"/>
              </a:rPr>
              <a:t>E04</a:t>
            </a: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5591810" y="4483100"/>
            <a:ext cx="3552190" cy="2374900"/>
          </a:xfrm>
          <a:prstGeom prst="rect">
            <a:avLst/>
          </a:prstGeom>
          <a:noFill/>
          <a:ln>
            <a:noFill/>
          </a:ln>
        </p:spPr>
      </p:pic>
    </p:spTree>
    <p:extLst>
      <p:ext uri="{BB962C8B-B14F-4D97-AF65-F5344CB8AC3E}">
        <p14:creationId xmlns:p14="http://schemas.microsoft.com/office/powerpoint/2010/main" val="253043663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435608" y="555518"/>
            <a:ext cx="7498080" cy="1111036"/>
          </a:xfrm>
        </p:spPr>
        <p:txBody>
          <a:bodyPr>
            <a:normAutofit fontScale="90000"/>
          </a:bodyPr>
          <a:lstStyle/>
          <a:p>
            <a:r>
              <a:rPr lang="en-US" sz="4000" b="1" dirty="0"/>
              <a:t>Obsessive-Compulsive and Related Disorders</a:t>
            </a:r>
            <a:r>
              <a:rPr lang="en-US" sz="4400" dirty="0"/>
              <a:t/>
            </a:r>
            <a:br>
              <a:rPr lang="en-US" sz="4400" dirty="0"/>
            </a:br>
            <a:endParaRPr lang="en-US" dirty="0">
              <a:latin typeface="Tahoma" charset="0"/>
            </a:endParaRPr>
          </a:p>
        </p:txBody>
      </p:sp>
      <p:sp>
        <p:nvSpPr>
          <p:cNvPr id="3" name="Content Placeholder 2"/>
          <p:cNvSpPr>
            <a:spLocks noGrp="1"/>
          </p:cNvSpPr>
          <p:nvPr>
            <p:ph idx="1"/>
          </p:nvPr>
        </p:nvSpPr>
        <p:spPr>
          <a:xfrm>
            <a:off x="1098493" y="2017713"/>
            <a:ext cx="8839200" cy="4114800"/>
          </a:xfrm>
        </p:spPr>
        <p:txBody>
          <a:bodyPr/>
          <a:lstStyle/>
          <a:p>
            <a:pPr>
              <a:buFont typeface="Wingdings" pitchFamily="2" charset="2"/>
              <a:buChar char="n"/>
              <a:defRPr/>
            </a:pPr>
            <a:r>
              <a:rPr lang="en-US" sz="2800" dirty="0" smtClean="0">
                <a:ea typeface="+mn-ea"/>
                <a:cs typeface="+mn-cs"/>
              </a:rPr>
              <a:t>OCD is now a stand alone category</a:t>
            </a:r>
          </a:p>
          <a:p>
            <a:pPr>
              <a:buFont typeface="Wingdings" pitchFamily="2" charset="2"/>
              <a:buChar char="n"/>
              <a:defRPr/>
            </a:pPr>
            <a:r>
              <a:rPr lang="en-US" sz="2800" dirty="0" smtClean="0">
                <a:ea typeface="+mn-ea"/>
                <a:cs typeface="+mn-cs"/>
              </a:rPr>
              <a:t>Body Dysmorphic Disorder listed </a:t>
            </a:r>
          </a:p>
          <a:p>
            <a:pPr marL="82296" indent="0">
              <a:buNone/>
              <a:defRPr/>
            </a:pPr>
            <a:r>
              <a:rPr lang="en-US" sz="2800" dirty="0"/>
              <a:t> </a:t>
            </a:r>
            <a:r>
              <a:rPr lang="en-US" sz="2800" dirty="0" smtClean="0"/>
              <a:t>  </a:t>
            </a:r>
            <a:r>
              <a:rPr lang="en-US" sz="2800" dirty="0" smtClean="0">
                <a:ea typeface="+mn-ea"/>
                <a:cs typeface="+mn-cs"/>
              </a:rPr>
              <a:t>under OCD as F01</a:t>
            </a:r>
          </a:p>
          <a:p>
            <a:pPr>
              <a:buFont typeface="Wingdings" pitchFamily="2" charset="2"/>
              <a:buChar char="n"/>
              <a:defRPr/>
            </a:pPr>
            <a:r>
              <a:rPr lang="en-US" sz="2800" dirty="0" smtClean="0">
                <a:ea typeface="+mn-ea"/>
                <a:cs typeface="+mn-cs"/>
              </a:rPr>
              <a:t>Added Hoarding under category of OCD as F02</a:t>
            </a:r>
          </a:p>
          <a:p>
            <a:pPr>
              <a:buFont typeface="Wingdings" pitchFamily="2" charset="2"/>
              <a:buChar char="n"/>
              <a:defRPr/>
            </a:pPr>
            <a:r>
              <a:rPr lang="en-US" sz="2800" dirty="0" smtClean="0">
                <a:ea typeface="+mn-ea"/>
                <a:cs typeface="+mn-cs"/>
              </a:rPr>
              <a:t>Trichotillomania now called Hair-Pulling Disorder</a:t>
            </a:r>
          </a:p>
          <a:p>
            <a:pPr marL="82296" indent="0">
              <a:buNone/>
              <a:defRPr/>
            </a:pPr>
            <a:r>
              <a:rPr lang="en-US" sz="2800" dirty="0"/>
              <a:t> </a:t>
            </a:r>
            <a:r>
              <a:rPr lang="en-US" sz="2800" dirty="0" smtClean="0"/>
              <a:t>  </a:t>
            </a:r>
            <a:r>
              <a:rPr lang="en-US" sz="2800" dirty="0" smtClean="0">
                <a:ea typeface="+mn-ea"/>
                <a:cs typeface="+mn-cs"/>
              </a:rPr>
              <a:t> is listed under OCD as F03</a:t>
            </a:r>
          </a:p>
          <a:p>
            <a:pPr>
              <a:buFont typeface="Wingdings" pitchFamily="2" charset="2"/>
              <a:buChar char="n"/>
              <a:defRPr/>
            </a:pPr>
            <a:r>
              <a:rPr lang="en-US" sz="2800" dirty="0" smtClean="0">
                <a:ea typeface="+mn-ea"/>
                <a:cs typeface="+mn-cs"/>
              </a:rPr>
              <a:t>Skin Picking Disorder moved under OCD as F04</a:t>
            </a:r>
          </a:p>
          <a:p>
            <a:pPr>
              <a:buFont typeface="Wingdings" pitchFamily="2" charset="2"/>
              <a:buChar char="n"/>
              <a:defRPr/>
            </a:pPr>
            <a:endParaRPr lang="en-US" dirty="0" smtClean="0">
              <a:ea typeface="+mn-ea"/>
              <a:cs typeface="+mn-cs"/>
            </a:endParaRPr>
          </a:p>
          <a:p>
            <a:pPr>
              <a:buFont typeface="Wingdings" pitchFamily="2" charset="2"/>
              <a:buChar char="n"/>
              <a:defRPr/>
            </a:pPr>
            <a:endParaRPr lang="en-US" dirty="0">
              <a:ea typeface="+mn-ea"/>
              <a:cs typeface="+mn-cs"/>
            </a:endParaRPr>
          </a:p>
        </p:txBody>
      </p:sp>
    </p:spTree>
    <p:extLst>
      <p:ext uri="{BB962C8B-B14F-4D97-AF65-F5344CB8AC3E}">
        <p14:creationId xmlns:p14="http://schemas.microsoft.com/office/powerpoint/2010/main" val="142399828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1435608" y="555518"/>
            <a:ext cx="7498080" cy="862120"/>
          </a:xfrm>
        </p:spPr>
        <p:txBody>
          <a:bodyPr>
            <a:normAutofit fontScale="90000"/>
          </a:bodyPr>
          <a:lstStyle/>
          <a:p>
            <a:r>
              <a:rPr lang="en-US" sz="3600" b="1" dirty="0">
                <a:latin typeface="Tahoma" charset="0"/>
              </a:rPr>
              <a:t>Trauma and Stressor Related Disorders</a:t>
            </a:r>
            <a:r>
              <a:rPr lang="en-US" sz="4400" dirty="0">
                <a:latin typeface="Tahoma" charset="0"/>
              </a:rPr>
              <a:t/>
            </a:r>
            <a:br>
              <a:rPr lang="en-US" sz="4400" dirty="0">
                <a:latin typeface="Tahoma" charset="0"/>
              </a:rPr>
            </a:br>
            <a:endParaRPr lang="en-US" dirty="0">
              <a:latin typeface="Tahoma" charset="0"/>
            </a:endParaRPr>
          </a:p>
        </p:txBody>
      </p:sp>
      <p:sp>
        <p:nvSpPr>
          <p:cNvPr id="30722" name="Content Placeholder 2"/>
          <p:cNvSpPr>
            <a:spLocks noGrp="1"/>
          </p:cNvSpPr>
          <p:nvPr>
            <p:ph idx="1"/>
          </p:nvPr>
        </p:nvSpPr>
        <p:spPr>
          <a:xfrm>
            <a:off x="1197500" y="2133600"/>
            <a:ext cx="8497888" cy="4114800"/>
          </a:xfrm>
        </p:spPr>
        <p:txBody>
          <a:bodyPr/>
          <a:lstStyle/>
          <a:p>
            <a:pPr marL="0" indent="0"/>
            <a:r>
              <a:rPr lang="en-US" sz="2400" dirty="0" smtClean="0">
                <a:latin typeface="Tahoma" charset="0"/>
              </a:rPr>
              <a:t>Trauma </a:t>
            </a:r>
            <a:r>
              <a:rPr lang="en-US" sz="2400" dirty="0">
                <a:latin typeface="Tahoma" charset="0"/>
              </a:rPr>
              <a:t>related disorders are now a stand alone category</a:t>
            </a:r>
          </a:p>
          <a:p>
            <a:pPr marL="0" indent="0"/>
            <a:r>
              <a:rPr lang="en-US" sz="2400" dirty="0">
                <a:latin typeface="Tahoma" charset="0"/>
              </a:rPr>
              <a:t>Reactive Attachment Disorder is now listed here G00 </a:t>
            </a:r>
          </a:p>
          <a:p>
            <a:pPr marL="0" indent="0"/>
            <a:r>
              <a:rPr lang="en-US" sz="2400" dirty="0">
                <a:latin typeface="Tahoma" charset="0"/>
              </a:rPr>
              <a:t>Added Disinhibited Social Engagement Disorder G01</a:t>
            </a:r>
          </a:p>
          <a:p>
            <a:pPr marL="0" indent="0"/>
            <a:r>
              <a:rPr lang="en-US" sz="2400" dirty="0">
                <a:latin typeface="Tahoma" charset="0"/>
              </a:rPr>
              <a:t>Added PSTD in Preschool Children G03</a:t>
            </a:r>
          </a:p>
          <a:p>
            <a:pPr marL="0" indent="0"/>
            <a:r>
              <a:rPr lang="en-US" sz="2400" dirty="0">
                <a:latin typeface="Tahoma" charset="0"/>
              </a:rPr>
              <a:t>Acute Stress Disorder is now listed here G04</a:t>
            </a:r>
          </a:p>
          <a:p>
            <a:pPr marL="0" indent="0"/>
            <a:r>
              <a:rPr lang="en-US" sz="2400" dirty="0">
                <a:latin typeface="Tahoma" charset="0"/>
              </a:rPr>
              <a:t>PTSD is now listed here G05</a:t>
            </a:r>
          </a:p>
          <a:p>
            <a:pPr marL="0" indent="0"/>
            <a:r>
              <a:rPr lang="en-US" sz="2400" dirty="0">
                <a:latin typeface="Tahoma" charset="0"/>
              </a:rPr>
              <a:t>Adjustment Disorders are now listed here G06</a:t>
            </a:r>
          </a:p>
          <a:p>
            <a:pPr marL="0" indent="0"/>
            <a:endParaRPr lang="en-US" dirty="0">
              <a:latin typeface="Tahoma" charset="0"/>
            </a:endParaRPr>
          </a:p>
        </p:txBody>
      </p:sp>
    </p:spTree>
    <p:extLst>
      <p:ext uri="{BB962C8B-B14F-4D97-AF65-F5344CB8AC3E}">
        <p14:creationId xmlns:p14="http://schemas.microsoft.com/office/powerpoint/2010/main" val="356744024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a:xfrm>
            <a:off x="1243452" y="634878"/>
            <a:ext cx="7690236" cy="782760"/>
          </a:xfrm>
        </p:spPr>
        <p:txBody>
          <a:bodyPr>
            <a:normAutofit fontScale="90000"/>
          </a:bodyPr>
          <a:lstStyle/>
          <a:p>
            <a:r>
              <a:rPr lang="en-US" sz="4400" b="1" dirty="0"/>
              <a:t>Somatic Symptom Disorder</a:t>
            </a:r>
            <a:r>
              <a:rPr lang="en-US" sz="6000" b="1" dirty="0"/>
              <a:t/>
            </a:r>
            <a:br>
              <a:rPr lang="en-US" sz="6000" b="1" dirty="0"/>
            </a:br>
            <a:endParaRPr lang="en-US" dirty="0">
              <a:latin typeface="Tahoma" charset="0"/>
            </a:endParaRPr>
          </a:p>
        </p:txBody>
      </p:sp>
      <p:sp>
        <p:nvSpPr>
          <p:cNvPr id="3" name="Content Placeholder 2"/>
          <p:cNvSpPr>
            <a:spLocks noGrp="1"/>
          </p:cNvSpPr>
          <p:nvPr>
            <p:ph idx="1"/>
          </p:nvPr>
        </p:nvSpPr>
        <p:spPr>
          <a:xfrm>
            <a:off x="883672" y="2017713"/>
            <a:ext cx="8610600" cy="4383087"/>
          </a:xfrm>
        </p:spPr>
        <p:txBody>
          <a:bodyPr>
            <a:normAutofit/>
          </a:bodyPr>
          <a:lstStyle/>
          <a:p>
            <a:pPr>
              <a:buFont typeface="Wingdings" pitchFamily="2" charset="2"/>
              <a:buChar char="n"/>
              <a:defRPr/>
            </a:pPr>
            <a:r>
              <a:rPr lang="en-US" sz="2800" dirty="0" smtClean="0">
                <a:ea typeface="+mn-ea"/>
                <a:cs typeface="+mn-cs"/>
              </a:rPr>
              <a:t>Replaced </a:t>
            </a:r>
            <a:r>
              <a:rPr lang="en-US" sz="2800" dirty="0" err="1" smtClean="0">
                <a:ea typeface="+mn-ea"/>
                <a:cs typeface="+mn-cs"/>
              </a:rPr>
              <a:t>Somatiform</a:t>
            </a:r>
            <a:r>
              <a:rPr lang="en-US" sz="2800" dirty="0" smtClean="0">
                <a:ea typeface="+mn-ea"/>
                <a:cs typeface="+mn-cs"/>
              </a:rPr>
              <a:t> Disorders with this category</a:t>
            </a:r>
          </a:p>
          <a:p>
            <a:pPr>
              <a:buFont typeface="Wingdings" pitchFamily="2" charset="2"/>
              <a:buChar char="n"/>
              <a:defRPr/>
            </a:pPr>
            <a:r>
              <a:rPr lang="en-US" sz="2800" dirty="0" smtClean="0">
                <a:ea typeface="+mn-ea"/>
                <a:cs typeface="+mn-cs"/>
              </a:rPr>
              <a:t>Eliminated the following: Somatization Disorder; Pain Disorder; and Hypochondriasis</a:t>
            </a:r>
          </a:p>
          <a:p>
            <a:pPr>
              <a:buFont typeface="Wingdings" pitchFamily="2" charset="2"/>
              <a:buChar char="n"/>
              <a:defRPr/>
            </a:pPr>
            <a:r>
              <a:rPr lang="en-US" sz="2800" dirty="0" smtClean="0">
                <a:ea typeface="+mn-ea"/>
                <a:cs typeface="+mn-cs"/>
              </a:rPr>
              <a:t>Added Complex Somatic Symptom Disorder J00</a:t>
            </a:r>
          </a:p>
          <a:p>
            <a:pPr>
              <a:buFont typeface="Wingdings" pitchFamily="2" charset="2"/>
              <a:buChar char="n"/>
              <a:defRPr/>
            </a:pPr>
            <a:r>
              <a:rPr lang="en-US" sz="2800" dirty="0" smtClean="0">
                <a:ea typeface="+mn-ea"/>
                <a:cs typeface="+mn-cs"/>
              </a:rPr>
              <a:t>Added Simple Somatic Symptom Disorder J01</a:t>
            </a:r>
          </a:p>
          <a:p>
            <a:pPr>
              <a:buFont typeface="Wingdings" pitchFamily="2" charset="2"/>
              <a:buChar char="n"/>
              <a:defRPr/>
            </a:pPr>
            <a:r>
              <a:rPr lang="en-US" sz="2800" dirty="0" smtClean="0">
                <a:ea typeface="+mn-ea"/>
                <a:cs typeface="+mn-cs"/>
              </a:rPr>
              <a:t>Added Illness Anxiety Disorder J02 </a:t>
            </a:r>
          </a:p>
          <a:p>
            <a:pPr>
              <a:buFont typeface="Wingdings" pitchFamily="2" charset="2"/>
              <a:buChar char="n"/>
              <a:defRPr/>
            </a:pPr>
            <a:r>
              <a:rPr lang="en-US" sz="2800" dirty="0" smtClean="0">
                <a:ea typeface="+mn-ea"/>
                <a:cs typeface="+mn-cs"/>
              </a:rPr>
              <a:t>Conversion Disorder renamed Functional </a:t>
            </a:r>
          </a:p>
          <a:p>
            <a:pPr marL="82296" indent="0">
              <a:buNone/>
              <a:defRPr/>
            </a:pPr>
            <a:r>
              <a:rPr lang="en-US" sz="2800" dirty="0"/>
              <a:t> </a:t>
            </a:r>
            <a:r>
              <a:rPr lang="en-US" sz="2800" dirty="0" smtClean="0"/>
              <a:t>  </a:t>
            </a:r>
            <a:r>
              <a:rPr lang="en-US" sz="2800" dirty="0" smtClean="0">
                <a:ea typeface="+mn-ea"/>
                <a:cs typeface="+mn-cs"/>
              </a:rPr>
              <a:t>Neurological Disorder J03</a:t>
            </a:r>
          </a:p>
          <a:p>
            <a:pPr>
              <a:buFont typeface="Wingdings" pitchFamily="2" charset="2"/>
              <a:buChar char="n"/>
              <a:defRPr/>
            </a:pPr>
            <a:endParaRPr lang="en-US" dirty="0" smtClean="0">
              <a:ea typeface="+mn-ea"/>
              <a:cs typeface="+mn-cs"/>
            </a:endParaRPr>
          </a:p>
          <a:p>
            <a:pPr>
              <a:buFont typeface="Wingdings" pitchFamily="2" charset="2"/>
              <a:buChar char="n"/>
              <a:defRPr/>
            </a:pPr>
            <a:endParaRPr lang="en-US" dirty="0">
              <a:ea typeface="+mn-ea"/>
              <a:cs typeface="+mn-cs"/>
            </a:endParaRPr>
          </a:p>
        </p:txBody>
      </p:sp>
    </p:spTree>
    <p:extLst>
      <p:ext uri="{BB962C8B-B14F-4D97-AF65-F5344CB8AC3E}">
        <p14:creationId xmlns:p14="http://schemas.microsoft.com/office/powerpoint/2010/main" val="10561609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normAutofit/>
          </a:bodyPr>
          <a:lstStyle/>
          <a:p>
            <a:r>
              <a:rPr lang="en-US" altLang="ja-JP" sz="4000" dirty="0" smtClean="0">
                <a:latin typeface="Tahoma" charset="0"/>
              </a:rPr>
              <a:t>Concerns </a:t>
            </a:r>
            <a:r>
              <a:rPr lang="en-US" altLang="ja-JP" sz="4000" dirty="0">
                <a:latin typeface="Tahoma" charset="0"/>
              </a:rPr>
              <a:t>about DSM-5 </a:t>
            </a:r>
            <a:endParaRPr lang="en-US" sz="4000" dirty="0">
              <a:latin typeface="Tahoma" charset="0"/>
            </a:endParaRPr>
          </a:p>
        </p:txBody>
      </p:sp>
      <p:sp>
        <p:nvSpPr>
          <p:cNvPr id="60419" name="Content Placeholder 2"/>
          <p:cNvSpPr>
            <a:spLocks noGrp="1"/>
          </p:cNvSpPr>
          <p:nvPr>
            <p:ph idx="1"/>
          </p:nvPr>
        </p:nvSpPr>
        <p:spPr>
          <a:xfrm>
            <a:off x="1435608" y="2017713"/>
            <a:ext cx="7519480" cy="4114800"/>
          </a:xfrm>
        </p:spPr>
        <p:txBody>
          <a:bodyPr/>
          <a:lstStyle/>
          <a:p>
            <a:pPr marL="0" indent="0">
              <a:buFont typeface="Wingdings" pitchFamily="2" charset="2"/>
              <a:buNone/>
              <a:defRPr/>
            </a:pPr>
            <a:r>
              <a:rPr lang="en-US" dirty="0"/>
              <a:t>R</a:t>
            </a:r>
            <a:r>
              <a:rPr lang="en-US" dirty="0" smtClean="0">
                <a:ea typeface="+mn-ea"/>
                <a:cs typeface="+mn-cs"/>
              </a:rPr>
              <a:t>evisions will promote </a:t>
            </a:r>
          </a:p>
          <a:p>
            <a:pPr>
              <a:buFont typeface="Wingdings" pitchFamily="2" charset="2"/>
              <a:buChar char="n"/>
              <a:defRPr/>
            </a:pPr>
            <a:r>
              <a:rPr lang="en-US" dirty="0" smtClean="0">
                <a:ea typeface="+mn-ea"/>
                <a:cs typeface="+mn-cs"/>
              </a:rPr>
              <a:t>Inaccurate diagnoses</a:t>
            </a:r>
          </a:p>
          <a:p>
            <a:pPr>
              <a:buFont typeface="Wingdings" pitchFamily="2" charset="2"/>
              <a:buChar char="n"/>
              <a:defRPr/>
            </a:pPr>
            <a:r>
              <a:rPr lang="en-US" dirty="0" smtClean="0">
                <a:ea typeface="+mn-ea"/>
                <a:cs typeface="+mn-cs"/>
              </a:rPr>
              <a:t>Diagnostic inflation</a:t>
            </a:r>
          </a:p>
          <a:p>
            <a:pPr>
              <a:buFont typeface="Wingdings" pitchFamily="2" charset="2"/>
              <a:buChar char="n"/>
              <a:defRPr/>
            </a:pPr>
            <a:r>
              <a:rPr lang="en-US" dirty="0" smtClean="0">
                <a:ea typeface="+mn-ea"/>
                <a:cs typeface="+mn-cs"/>
              </a:rPr>
              <a:t>Prescribing of unnecessary &amp; potentially harmful medication.</a:t>
            </a:r>
          </a:p>
          <a:p>
            <a:pPr>
              <a:buFont typeface="Wingdings" pitchFamily="2" charset="2"/>
              <a:buChar char="n"/>
              <a:defRPr/>
            </a:pPr>
            <a:endParaRPr lang="en-US" dirty="0" smtClean="0">
              <a:ea typeface="+mn-ea"/>
              <a:cs typeface="+mn-cs"/>
            </a:endParaRPr>
          </a:p>
          <a:p>
            <a:pPr>
              <a:buFont typeface="Wingdings" pitchFamily="2" charset="2"/>
              <a:buChar char="n"/>
              <a:defRPr/>
            </a:pPr>
            <a:endParaRPr lang="en-US" dirty="0" smtClean="0">
              <a:ea typeface="+mn-ea"/>
              <a:cs typeface="+mn-cs"/>
            </a:endParaRPr>
          </a:p>
        </p:txBody>
      </p:sp>
      <p:pic>
        <p:nvPicPr>
          <p:cNvPr id="4" name="Picture 3"/>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761988" y="4327142"/>
            <a:ext cx="2171700" cy="2171700"/>
          </a:xfrm>
          <a:prstGeom prst="rect">
            <a:avLst/>
          </a:prstGeom>
          <a:noFill/>
          <a:ln>
            <a:noFill/>
          </a:ln>
        </p:spPr>
      </p:pic>
    </p:spTree>
    <p:extLst>
      <p:ext uri="{BB962C8B-B14F-4D97-AF65-F5344CB8AC3E}">
        <p14:creationId xmlns:p14="http://schemas.microsoft.com/office/powerpoint/2010/main" val="225433627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p:txBody>
          <a:bodyPr/>
          <a:lstStyle/>
          <a:p>
            <a:r>
              <a:rPr lang="en-US" dirty="0">
                <a:latin typeface="Tahoma" charset="0"/>
              </a:rPr>
              <a:t>Critique of DSM-</a:t>
            </a:r>
            <a:r>
              <a:rPr lang="en-US" dirty="0" smtClean="0">
                <a:latin typeface="Tahoma" charset="0"/>
              </a:rPr>
              <a:t>5</a:t>
            </a:r>
            <a:endParaRPr lang="en-US" dirty="0">
              <a:latin typeface="Tahoma" charset="0"/>
            </a:endParaRPr>
          </a:p>
        </p:txBody>
      </p:sp>
      <p:sp>
        <p:nvSpPr>
          <p:cNvPr id="52226" name="Content Placeholder 2"/>
          <p:cNvSpPr>
            <a:spLocks noGrp="1"/>
          </p:cNvSpPr>
          <p:nvPr>
            <p:ph idx="1"/>
          </p:nvPr>
        </p:nvSpPr>
        <p:spPr>
          <a:xfrm>
            <a:off x="1435608" y="2017713"/>
            <a:ext cx="7519480" cy="4114800"/>
          </a:xfrm>
        </p:spPr>
        <p:txBody>
          <a:bodyPr>
            <a:normAutofit lnSpcReduction="10000"/>
          </a:bodyPr>
          <a:lstStyle/>
          <a:p>
            <a:pPr marL="0" indent="0">
              <a:buFont typeface="Wingdings" charset="0"/>
              <a:buNone/>
            </a:pPr>
            <a:r>
              <a:rPr lang="en-US" sz="2800" dirty="0">
                <a:latin typeface="Tahoma" charset="0"/>
              </a:rPr>
              <a:t>The British Psychological Society (2011) put out a major critique of the DSM-5. </a:t>
            </a:r>
          </a:p>
          <a:p>
            <a:pPr marL="0" indent="0">
              <a:buFont typeface="Wingdings" charset="0"/>
              <a:buNone/>
            </a:pPr>
            <a:r>
              <a:rPr lang="en-US" sz="2800" dirty="0">
                <a:latin typeface="Tahoma" charset="0"/>
              </a:rPr>
              <a:t>Their concern: clients and general public are negatively affected by </a:t>
            </a:r>
            <a:r>
              <a:rPr lang="ja-JP" altLang="en-US" sz="2800" dirty="0">
                <a:latin typeface="Tahoma" charset="0"/>
              </a:rPr>
              <a:t>“</a:t>
            </a:r>
            <a:r>
              <a:rPr lang="en-US" altLang="ja-JP" sz="2800" dirty="0">
                <a:latin typeface="Tahoma" charset="0"/>
              </a:rPr>
              <a:t>medicalization of their natural and normal responses to their experiences; responses which undoubtedly have distressing consequences which demand helping responses, but which do not reflect illnesses so much as normal individual variation.</a:t>
            </a:r>
            <a:r>
              <a:rPr lang="ja-JP" altLang="en-US" sz="2800" dirty="0">
                <a:latin typeface="Tahoma" charset="0"/>
              </a:rPr>
              <a:t>”</a:t>
            </a:r>
            <a:r>
              <a:rPr lang="en-US" altLang="ja-JP" sz="2800" dirty="0">
                <a:latin typeface="Tahoma" charset="0"/>
              </a:rPr>
              <a:t> </a:t>
            </a:r>
            <a:endParaRPr lang="en-US" sz="2800" dirty="0">
              <a:latin typeface="Tahoma" charset="0"/>
            </a:endParaRPr>
          </a:p>
        </p:txBody>
      </p:sp>
    </p:spTree>
    <p:extLst>
      <p:ext uri="{BB962C8B-B14F-4D97-AF65-F5344CB8AC3E}">
        <p14:creationId xmlns:p14="http://schemas.microsoft.com/office/powerpoint/2010/main" val="373163369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normAutofit/>
          </a:bodyPr>
          <a:lstStyle/>
          <a:p>
            <a:r>
              <a:rPr lang="en-US" sz="4000" dirty="0" smtClean="0">
                <a:latin typeface="Tahoma" charset="0"/>
              </a:rPr>
              <a:t>ACA</a:t>
            </a:r>
            <a:r>
              <a:rPr lang="en-AU" sz="4000" dirty="0" smtClean="0">
                <a:latin typeface="Tahoma" charset="0"/>
              </a:rPr>
              <a:t>’</a:t>
            </a:r>
            <a:r>
              <a:rPr lang="en-US" altLang="ja-JP" sz="4000" dirty="0" smtClean="0">
                <a:latin typeface="Tahoma" charset="0"/>
              </a:rPr>
              <a:t>s </a:t>
            </a:r>
            <a:r>
              <a:rPr lang="en-US" altLang="ja-JP" sz="4000" dirty="0">
                <a:latin typeface="Tahoma" charset="0"/>
              </a:rPr>
              <a:t>Concerns about DSM-</a:t>
            </a:r>
            <a:r>
              <a:rPr lang="en-US" altLang="ja-JP" sz="4000" dirty="0" smtClean="0">
                <a:latin typeface="Tahoma" charset="0"/>
              </a:rPr>
              <a:t>5</a:t>
            </a:r>
            <a:endParaRPr lang="en-US" sz="4000" dirty="0">
              <a:latin typeface="Tahoma" charset="0"/>
            </a:endParaRPr>
          </a:p>
        </p:txBody>
      </p:sp>
      <p:sp>
        <p:nvSpPr>
          <p:cNvPr id="55298" name="Content Placeholder 2"/>
          <p:cNvSpPr>
            <a:spLocks noGrp="1"/>
          </p:cNvSpPr>
          <p:nvPr>
            <p:ph idx="1"/>
          </p:nvPr>
        </p:nvSpPr>
        <p:spPr>
          <a:xfrm>
            <a:off x="1435608" y="1632617"/>
            <a:ext cx="7519480" cy="4539583"/>
          </a:xfrm>
        </p:spPr>
        <p:txBody>
          <a:bodyPr>
            <a:normAutofit fontScale="92500"/>
          </a:bodyPr>
          <a:lstStyle/>
          <a:p>
            <a:pPr marL="0" indent="0">
              <a:buFont typeface="Wingdings" charset="0"/>
              <a:buNone/>
            </a:pPr>
            <a:r>
              <a:rPr lang="en-US" sz="2400" dirty="0">
                <a:latin typeface="Tahoma" charset="0"/>
              </a:rPr>
              <a:t>A major concern for professional counselors is proposed definition of mental disorders. The language suggested implies that all mental disorders have a biological component. </a:t>
            </a:r>
          </a:p>
          <a:p>
            <a:pPr marL="0" indent="0">
              <a:buFont typeface="Wingdings" charset="0"/>
              <a:buNone/>
            </a:pPr>
            <a:r>
              <a:rPr lang="en-US" sz="2400" dirty="0">
                <a:latin typeface="Tahoma" charset="0"/>
              </a:rPr>
              <a:t>An example of mental disorders that do not necessarily have a biological basis is the severe anxiety an individual may face upon losing a job. This is an environmental issue, according to ACA, not necessarily a problem rooted in biology. The trauma faced by an earthquake victim or the grief following the death of a loved one are other examples of mental conditions that might lead an individual to seek therapy, yet would not qualify under the proposed definition emphasizing a biological basis.</a:t>
            </a:r>
          </a:p>
          <a:p>
            <a:pPr marL="0" indent="0"/>
            <a:endParaRPr lang="en-US" dirty="0">
              <a:latin typeface="Tahoma" charset="0"/>
            </a:endParaRPr>
          </a:p>
          <a:p>
            <a:pPr marL="0" indent="0"/>
            <a:endParaRPr lang="en-US" dirty="0">
              <a:latin typeface="Tahoma" charset="0"/>
            </a:endParaRPr>
          </a:p>
        </p:txBody>
      </p:sp>
    </p:spTree>
    <p:extLst>
      <p:ext uri="{BB962C8B-B14F-4D97-AF65-F5344CB8AC3E}">
        <p14:creationId xmlns:p14="http://schemas.microsoft.com/office/powerpoint/2010/main" val="107738066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Autism</a:t>
            </a:r>
            <a:endParaRPr lang="en-US" dirty="0"/>
          </a:p>
        </p:txBody>
      </p:sp>
      <p:sp>
        <p:nvSpPr>
          <p:cNvPr id="3" name="Content Placeholder 2"/>
          <p:cNvSpPr>
            <a:spLocks noGrp="1"/>
          </p:cNvSpPr>
          <p:nvPr>
            <p:ph idx="1"/>
          </p:nvPr>
        </p:nvSpPr>
        <p:spPr/>
        <p:txBody>
          <a:bodyPr/>
          <a:lstStyle/>
          <a:p>
            <a:r>
              <a:rPr lang="en-US" sz="2800" dirty="0" smtClean="0"/>
              <a:t>DSM-IV – 4 subtypes of autism classified under the label of ‘pervasive developmental disorders’</a:t>
            </a:r>
          </a:p>
          <a:p>
            <a:r>
              <a:rPr lang="en-US" sz="2800" dirty="0" smtClean="0"/>
              <a:t>Autistic disorder</a:t>
            </a:r>
          </a:p>
          <a:p>
            <a:r>
              <a:rPr lang="en-US" sz="2800" dirty="0" smtClean="0"/>
              <a:t>Asperger’s disorder</a:t>
            </a:r>
          </a:p>
          <a:p>
            <a:r>
              <a:rPr lang="en-US" sz="2800" dirty="0" smtClean="0"/>
              <a:t>Childhood disintegrative disorder</a:t>
            </a:r>
          </a:p>
          <a:p>
            <a:r>
              <a:rPr lang="en-US" sz="2800" dirty="0" smtClean="0"/>
              <a:t>Pervasive developmental disorder-not otherwise specified and</a:t>
            </a:r>
          </a:p>
        </p:txBody>
      </p:sp>
    </p:spTree>
    <p:extLst>
      <p:ext uri="{BB962C8B-B14F-4D97-AF65-F5344CB8AC3E}">
        <p14:creationId xmlns:p14="http://schemas.microsoft.com/office/powerpoint/2010/main" val="3863712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DSM 5</a:t>
            </a:r>
            <a:endParaRPr lang="en-US" dirty="0"/>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854478" y="1172320"/>
            <a:ext cx="4031524" cy="4540087"/>
          </a:xfrm>
          <a:prstGeom prst="rect">
            <a:avLst/>
          </a:prstGeom>
          <a:noFill/>
          <a:ln>
            <a:noFill/>
          </a:ln>
        </p:spPr>
      </p:pic>
      <p:pic>
        <p:nvPicPr>
          <p:cNvPr id="9" name="Picture 8" descr="IMG_0806.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886002" y="964917"/>
            <a:ext cx="4223293" cy="5631057"/>
          </a:xfrm>
          <a:prstGeom prst="rect">
            <a:avLst/>
          </a:prstGeom>
        </p:spPr>
      </p:pic>
      <p:sp>
        <p:nvSpPr>
          <p:cNvPr id="10" name="Content Placeholder 9"/>
          <p:cNvSpPr>
            <a:spLocks noGrp="1"/>
          </p:cNvSpPr>
          <p:nvPr>
            <p:ph idx="1"/>
          </p:nvPr>
        </p:nvSpPr>
        <p:spPr>
          <a:xfrm>
            <a:off x="2235967" y="482601"/>
            <a:ext cx="7096456" cy="4680746"/>
          </a:xfrm>
        </p:spPr>
        <p:txBody>
          <a:bodyPr/>
          <a:lstStyle/>
          <a:p>
            <a:pPr marL="0" indent="0">
              <a:buNone/>
            </a:pPr>
            <a:endParaRPr lang="en-US" dirty="0"/>
          </a:p>
        </p:txBody>
      </p:sp>
    </p:spTree>
    <p:extLst>
      <p:ext uri="{BB962C8B-B14F-4D97-AF65-F5344CB8AC3E}">
        <p14:creationId xmlns:p14="http://schemas.microsoft.com/office/powerpoint/2010/main" val="14389870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Autism Spectrum Disorder </a:t>
            </a:r>
            <a:endParaRPr lang="en-US" dirty="0"/>
          </a:p>
        </p:txBody>
      </p:sp>
      <p:sp>
        <p:nvSpPr>
          <p:cNvPr id="3" name="Content Placeholder 2"/>
          <p:cNvSpPr>
            <a:spLocks noGrp="1"/>
          </p:cNvSpPr>
          <p:nvPr>
            <p:ph idx="1"/>
          </p:nvPr>
        </p:nvSpPr>
        <p:spPr/>
        <p:txBody>
          <a:bodyPr/>
          <a:lstStyle/>
          <a:p>
            <a:r>
              <a:rPr lang="en-US" dirty="0" smtClean="0"/>
              <a:t>One central diagnosis</a:t>
            </a:r>
          </a:p>
          <a:p>
            <a:r>
              <a:rPr lang="en-US" dirty="0" smtClean="0"/>
              <a:t>The diagnosis of ASD will be accompanied by an indication of the severity level of presenting symptoms (3-point scale)</a:t>
            </a:r>
            <a:endParaRPr lang="en-US" dirty="0"/>
          </a:p>
        </p:txBody>
      </p:sp>
    </p:spTree>
    <p:extLst>
      <p:ext uri="{BB962C8B-B14F-4D97-AF65-F5344CB8AC3E}">
        <p14:creationId xmlns:p14="http://schemas.microsoft.com/office/powerpoint/2010/main" val="13374170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165185" y="1249658"/>
            <a:ext cx="8345488" cy="4863669"/>
          </a:xfrm>
        </p:spPr>
        <p:txBody>
          <a:bodyPr/>
          <a:lstStyle/>
          <a:p>
            <a:pPr marL="82296" indent="0">
              <a:buNone/>
            </a:pPr>
            <a:r>
              <a:rPr lang="en-US" sz="2400" dirty="0" smtClean="0">
                <a:solidFill>
                  <a:schemeClr val="bg1">
                    <a:lumMod val="50000"/>
                  </a:schemeClr>
                </a:solidFill>
              </a:rPr>
              <a:t>DSM-IV  - triad of symptom categories </a:t>
            </a:r>
          </a:p>
          <a:p>
            <a:r>
              <a:rPr lang="en-US" sz="2400" dirty="0" smtClean="0">
                <a:solidFill>
                  <a:schemeClr val="bg1">
                    <a:lumMod val="50000"/>
                  </a:schemeClr>
                </a:solidFill>
              </a:rPr>
              <a:t>1) impaired social reciprocity;</a:t>
            </a:r>
          </a:p>
          <a:p>
            <a:r>
              <a:rPr lang="en-US" sz="2400" dirty="0" smtClean="0">
                <a:solidFill>
                  <a:schemeClr val="bg1">
                    <a:lumMod val="50000"/>
                  </a:schemeClr>
                </a:solidFill>
              </a:rPr>
              <a:t>2) impaired language/communication </a:t>
            </a:r>
          </a:p>
          <a:p>
            <a:r>
              <a:rPr lang="en-US" sz="2400" dirty="0" smtClean="0">
                <a:solidFill>
                  <a:schemeClr val="bg1">
                    <a:lumMod val="50000"/>
                  </a:schemeClr>
                </a:solidFill>
              </a:rPr>
              <a:t>3) restricted and repetitive pattern of interests/activities.</a:t>
            </a:r>
          </a:p>
          <a:p>
            <a:endParaRPr lang="en-US" dirty="0" smtClean="0"/>
          </a:p>
          <a:p>
            <a:pPr marL="82296" indent="0">
              <a:buNone/>
            </a:pPr>
            <a:r>
              <a:rPr lang="en-US" sz="2800" dirty="0" smtClean="0"/>
              <a:t>DSM V -  two symptom categories </a:t>
            </a:r>
          </a:p>
          <a:p>
            <a:r>
              <a:rPr lang="en-US" sz="2800" dirty="0" smtClean="0"/>
              <a:t>1) Social communication deficits (combining social and communication deficits)</a:t>
            </a:r>
          </a:p>
          <a:p>
            <a:r>
              <a:rPr lang="en-US" sz="2800" dirty="0" smtClean="0"/>
              <a:t>2) Restricted/repetitive </a:t>
            </a:r>
            <a:r>
              <a:rPr lang="en-US" sz="2800" dirty="0" err="1" smtClean="0"/>
              <a:t>behaviours</a:t>
            </a:r>
            <a:r>
              <a:rPr lang="en-US" sz="2800" dirty="0" smtClean="0"/>
              <a:t>. </a:t>
            </a:r>
            <a:endParaRPr lang="en-US" sz="2800" dirty="0"/>
          </a:p>
        </p:txBody>
      </p:sp>
    </p:spTree>
    <p:extLst>
      <p:ext uri="{BB962C8B-B14F-4D97-AF65-F5344CB8AC3E}">
        <p14:creationId xmlns:p14="http://schemas.microsoft.com/office/powerpoint/2010/main" val="32030048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990600" y="1905000"/>
            <a:ext cx="7964488" cy="4227513"/>
          </a:xfrm>
        </p:spPr>
        <p:txBody>
          <a:bodyPr>
            <a:normAutofit lnSpcReduction="10000"/>
          </a:bodyPr>
          <a:lstStyle/>
          <a:p>
            <a:r>
              <a:rPr lang="en-US" sz="2400" dirty="0" err="1" smtClean="0"/>
              <a:t>Behaviours</a:t>
            </a:r>
            <a:r>
              <a:rPr lang="en-US" sz="2400" dirty="0" smtClean="0"/>
              <a:t> listed under ‘social communication deficits’ and </a:t>
            </a:r>
            <a:r>
              <a:rPr lang="en-US" sz="2400" dirty="0" err="1" smtClean="0"/>
              <a:t>repetive</a:t>
            </a:r>
            <a:r>
              <a:rPr lang="en-US" sz="2400" dirty="0" smtClean="0"/>
              <a:t> </a:t>
            </a:r>
            <a:r>
              <a:rPr lang="en-US" sz="2400" dirty="0" err="1" smtClean="0"/>
              <a:t>behaviours’</a:t>
            </a:r>
            <a:r>
              <a:rPr lang="en-US" sz="2400" dirty="0" smtClean="0"/>
              <a:t> overlap partially with those in the DSM-IV with 2 changes: ‘language impairment/delay’ is no longer included in DSM-5 and ‘unusual sensitivity to sensory stimuli’ a clinical feature of autism that was not in the previous classification, is now listed within the repetitive </a:t>
            </a:r>
            <a:r>
              <a:rPr lang="en-US" sz="2400" dirty="0" err="1" smtClean="0"/>
              <a:t>behaviour</a:t>
            </a:r>
            <a:r>
              <a:rPr lang="en-US" sz="2400" dirty="0" smtClean="0"/>
              <a:t> category. </a:t>
            </a:r>
          </a:p>
          <a:p>
            <a:endParaRPr lang="en-US" sz="2400" dirty="0"/>
          </a:p>
          <a:p>
            <a:r>
              <a:rPr lang="en-US" sz="2400" dirty="0" smtClean="0"/>
              <a:t>Both components are required for diagnosis of ASD, social communication disorder is diagnosed if no RRBs are present.</a:t>
            </a:r>
            <a:endParaRPr lang="en-US" sz="2400" dirty="0"/>
          </a:p>
        </p:txBody>
      </p:sp>
    </p:spTree>
    <p:extLst>
      <p:ext uri="{BB962C8B-B14F-4D97-AF65-F5344CB8AC3E}">
        <p14:creationId xmlns:p14="http://schemas.microsoft.com/office/powerpoint/2010/main" val="19370195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DSM -5 ASD</a:t>
            </a:r>
            <a:endParaRPr lang="en-US" dirty="0"/>
          </a:p>
        </p:txBody>
      </p:sp>
      <p:sp>
        <p:nvSpPr>
          <p:cNvPr id="3" name="Content Placeholder 2"/>
          <p:cNvSpPr>
            <a:spLocks noGrp="1"/>
          </p:cNvSpPr>
          <p:nvPr>
            <p:ph idx="1"/>
          </p:nvPr>
        </p:nvSpPr>
        <p:spPr/>
        <p:txBody>
          <a:bodyPr/>
          <a:lstStyle/>
          <a:p>
            <a:pPr marL="0" indent="0">
              <a:buNone/>
            </a:pPr>
            <a:r>
              <a:rPr lang="en-US" dirty="0" smtClean="0"/>
              <a:t>Presence of all 3 symptoms in the social communication deficits category and at least 2 out of 4 listed in the repetitive </a:t>
            </a:r>
            <a:r>
              <a:rPr lang="en-US" dirty="0" err="1" smtClean="0"/>
              <a:t>behaviours</a:t>
            </a:r>
            <a:r>
              <a:rPr lang="en-US" dirty="0" smtClean="0"/>
              <a:t> category. </a:t>
            </a:r>
            <a:endParaRPr lang="en-US" dirty="0"/>
          </a:p>
        </p:txBody>
      </p:sp>
    </p:spTree>
    <p:extLst>
      <p:ext uri="{BB962C8B-B14F-4D97-AF65-F5344CB8AC3E}">
        <p14:creationId xmlns:p14="http://schemas.microsoft.com/office/powerpoint/2010/main" val="6976278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793037" cy="1143000"/>
          </a:xfrm>
        </p:spPr>
        <p:txBody>
          <a:bodyPr/>
          <a:lstStyle/>
          <a:p>
            <a:r>
              <a:rPr lang="en-US" sz="3600" dirty="0" smtClean="0"/>
              <a:t>Onset in early developmental period </a:t>
            </a:r>
            <a:endParaRPr lang="en-US" sz="3600" dirty="0"/>
          </a:p>
        </p:txBody>
      </p:sp>
      <p:sp>
        <p:nvSpPr>
          <p:cNvPr id="3" name="Content Placeholder 2"/>
          <p:cNvSpPr>
            <a:spLocks noGrp="1"/>
          </p:cNvSpPr>
          <p:nvPr>
            <p:ph idx="1"/>
          </p:nvPr>
        </p:nvSpPr>
        <p:spPr/>
        <p:txBody>
          <a:bodyPr/>
          <a:lstStyle/>
          <a:p>
            <a:r>
              <a:rPr lang="en-US" dirty="0" smtClean="0"/>
              <a:t>The criterion of onset before 36 months used in the DSM-IV is replaced with the ‘open’ definition in DSM-5.  “Symptoms must be present in the early developmental period, but may not fully manifest until social demands exceed limited capacities”.</a:t>
            </a:r>
            <a:endParaRPr lang="en-US" dirty="0"/>
          </a:p>
        </p:txBody>
      </p:sp>
    </p:spTree>
    <p:extLst>
      <p:ext uri="{BB962C8B-B14F-4D97-AF65-F5344CB8AC3E}">
        <p14:creationId xmlns:p14="http://schemas.microsoft.com/office/powerpoint/2010/main" val="36053260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Dual </a:t>
            </a:r>
            <a:endParaRPr lang="en-US" dirty="0"/>
          </a:p>
        </p:txBody>
      </p:sp>
      <p:sp>
        <p:nvSpPr>
          <p:cNvPr id="3" name="Content Placeholder 2"/>
          <p:cNvSpPr>
            <a:spLocks noGrp="1"/>
          </p:cNvSpPr>
          <p:nvPr>
            <p:ph idx="1"/>
          </p:nvPr>
        </p:nvSpPr>
        <p:spPr/>
        <p:txBody>
          <a:bodyPr/>
          <a:lstStyle/>
          <a:p>
            <a:r>
              <a:rPr lang="en-AU" dirty="0"/>
              <a:t>If the child presents with additional symptoms that are sufficient to meet criteria for other disorders, it is possible to assign a double diagnosis under the </a:t>
            </a:r>
            <a:r>
              <a:rPr lang="en-AU" i="1" dirty="0"/>
              <a:t>DSM-5</a:t>
            </a:r>
            <a:r>
              <a:rPr lang="en-AU" dirty="0"/>
              <a:t> (e.g., ASD + ADHD). This was not the case under the </a:t>
            </a:r>
            <a:r>
              <a:rPr lang="en-AU" i="1" dirty="0"/>
              <a:t>DSM-IV</a:t>
            </a:r>
            <a:r>
              <a:rPr lang="en-AU" dirty="0"/>
              <a:t>.</a:t>
            </a:r>
          </a:p>
          <a:p>
            <a:endParaRPr lang="en-US" dirty="0"/>
          </a:p>
        </p:txBody>
      </p:sp>
    </p:spTree>
    <p:extLst>
      <p:ext uri="{BB962C8B-B14F-4D97-AF65-F5344CB8AC3E}">
        <p14:creationId xmlns:p14="http://schemas.microsoft.com/office/powerpoint/2010/main" val="33955286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Differential Diagnosis </a:t>
            </a:r>
            <a:endParaRPr lang="en-US" dirty="0"/>
          </a:p>
        </p:txBody>
      </p:sp>
      <p:sp>
        <p:nvSpPr>
          <p:cNvPr id="3" name="Content Placeholder 2"/>
          <p:cNvSpPr>
            <a:spLocks noGrp="1"/>
          </p:cNvSpPr>
          <p:nvPr>
            <p:ph idx="1"/>
          </p:nvPr>
        </p:nvSpPr>
        <p:spPr>
          <a:xfrm>
            <a:off x="1435608" y="1417638"/>
            <a:ext cx="7519480" cy="4714874"/>
          </a:xfrm>
        </p:spPr>
        <p:txBody>
          <a:bodyPr>
            <a:normAutofit/>
          </a:bodyPr>
          <a:lstStyle/>
          <a:p>
            <a:pPr marL="0" indent="0">
              <a:buNone/>
            </a:pPr>
            <a:r>
              <a:rPr lang="en-AU" sz="2400" dirty="0"/>
              <a:t>The </a:t>
            </a:r>
            <a:r>
              <a:rPr lang="en-AU" sz="2400" i="1" dirty="0"/>
              <a:t>DSM-5</a:t>
            </a:r>
            <a:r>
              <a:rPr lang="en-AU" sz="2400" dirty="0"/>
              <a:t> also introduces a new diagnostic label within the category of ‘Language Impairments’: ‘Social Communication Disorder’. The diagnostic features partially overlap with that of ASD, as children diagnosed with social communication disorder are required to have an “impairment of pragmatics” and impairment in the “social uses of verbal and nonverbal communication”. However, the presence of fixated interests and repetitive behaviours is an exclusionary criterion. Therefore, the occurrence of repetitive behaviours will be essential for the differential diagnosis of ASD.</a:t>
            </a:r>
          </a:p>
          <a:p>
            <a:endParaRPr lang="en-US" sz="2400" dirty="0"/>
          </a:p>
        </p:txBody>
      </p:sp>
    </p:spTree>
    <p:extLst>
      <p:ext uri="{BB962C8B-B14F-4D97-AF65-F5344CB8AC3E}">
        <p14:creationId xmlns:p14="http://schemas.microsoft.com/office/powerpoint/2010/main" val="24105019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Rational for changes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Empirical data (</a:t>
            </a:r>
            <a:r>
              <a:rPr lang="en-US" dirty="0" err="1" smtClean="0"/>
              <a:t>Ozonoff</a:t>
            </a:r>
            <a:r>
              <a:rPr lang="en-US" dirty="0" smtClean="0"/>
              <a:t>, 2012). </a:t>
            </a:r>
          </a:p>
          <a:p>
            <a:r>
              <a:rPr lang="en-US" dirty="0" smtClean="0"/>
              <a:t>Longitudinal research –subtypes are inconsistent over time</a:t>
            </a:r>
          </a:p>
          <a:p>
            <a:r>
              <a:rPr lang="en-US" dirty="0" smtClean="0"/>
              <a:t>Differences in social and cognitive abilities between subgroups are better </a:t>
            </a:r>
            <a:r>
              <a:rPr lang="en-US" dirty="0" err="1" smtClean="0"/>
              <a:t>characterised</a:t>
            </a:r>
            <a:r>
              <a:rPr lang="en-US" dirty="0" smtClean="0"/>
              <a:t> in terms of a continuum (Daniels et al., 2011; Prior et al., 1998).</a:t>
            </a:r>
          </a:p>
          <a:p>
            <a:r>
              <a:rPr lang="en-AU" dirty="0"/>
              <a:t>R</a:t>
            </a:r>
            <a:r>
              <a:rPr lang="en-AU" dirty="0" smtClean="0"/>
              <a:t>eliability -diagnostic </a:t>
            </a:r>
            <a:r>
              <a:rPr lang="en-AU" dirty="0"/>
              <a:t>subtypes </a:t>
            </a:r>
            <a:r>
              <a:rPr lang="en-AU" dirty="0" smtClean="0"/>
              <a:t>of </a:t>
            </a:r>
            <a:r>
              <a:rPr lang="en-AU" dirty="0"/>
              <a:t>in </a:t>
            </a:r>
            <a:r>
              <a:rPr lang="en-AU" i="1" dirty="0"/>
              <a:t>DSM-IV</a:t>
            </a:r>
            <a:r>
              <a:rPr lang="en-AU" dirty="0"/>
              <a:t> was poor across sites </a:t>
            </a:r>
            <a:r>
              <a:rPr lang="en-AU" dirty="0" smtClean="0"/>
              <a:t>(Asperger’s </a:t>
            </a:r>
            <a:r>
              <a:rPr lang="en-AU" dirty="0"/>
              <a:t>disorder at one site and autistic disorder at another; Lord et al., 2012). </a:t>
            </a:r>
            <a:endParaRPr lang="en-AU" dirty="0" smtClean="0"/>
          </a:p>
          <a:p>
            <a:r>
              <a:rPr lang="en-AU" dirty="0"/>
              <a:t>L</a:t>
            </a:r>
            <a:r>
              <a:rPr lang="en-AU" dirty="0" smtClean="0"/>
              <a:t>ittle </a:t>
            </a:r>
            <a:r>
              <a:rPr lang="en-AU" dirty="0"/>
              <a:t>evidence for differences between autistic disorder and Asperger’s disorder at the phenotypic and genotypic level (Frith, 2004; Macintosh &amp; </a:t>
            </a:r>
            <a:r>
              <a:rPr lang="en-AU" dirty="0" err="1"/>
              <a:t>Dissanayake</a:t>
            </a:r>
            <a:r>
              <a:rPr lang="en-AU" dirty="0"/>
              <a:t>, 2004). </a:t>
            </a:r>
            <a:endParaRPr lang="en-US" dirty="0" smtClean="0"/>
          </a:p>
          <a:p>
            <a:endParaRPr lang="en-US" dirty="0"/>
          </a:p>
        </p:txBody>
      </p:sp>
    </p:spTree>
    <p:extLst>
      <p:ext uri="{BB962C8B-B14F-4D97-AF65-F5344CB8AC3E}">
        <p14:creationId xmlns:p14="http://schemas.microsoft.com/office/powerpoint/2010/main" val="26390384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AU" dirty="0"/>
              <a:t>The relevance assigned to the presence of repetitive behaviours and the elimination of the language-related criteria is based on recent studies documenting that repetitive behaviours, including abnormal sensory responses, emerge early in the development of children with ASD and, unlike language difficulties, are a distinctive feature of ASD (Ben-</a:t>
            </a:r>
            <a:r>
              <a:rPr lang="en-AU" dirty="0" err="1"/>
              <a:t>Sasson</a:t>
            </a:r>
            <a:r>
              <a:rPr lang="en-AU" dirty="0"/>
              <a:t> et al., 2009). Finally, introduction of the new diagnostic category of ‘Social Communication Disorder’ is motivated by evidence that some children might present with impairments in the social use of communication without having repetitive/restricted behaviours (</a:t>
            </a:r>
            <a:r>
              <a:rPr lang="en-AU" dirty="0" err="1"/>
              <a:t>Rapin</a:t>
            </a:r>
            <a:r>
              <a:rPr lang="en-AU" dirty="0"/>
              <a:t> &amp; Allen, 1983).</a:t>
            </a:r>
          </a:p>
          <a:p>
            <a:endParaRPr lang="en-US" dirty="0"/>
          </a:p>
        </p:txBody>
      </p:sp>
    </p:spTree>
    <p:extLst>
      <p:ext uri="{BB962C8B-B14F-4D97-AF65-F5344CB8AC3E}">
        <p14:creationId xmlns:p14="http://schemas.microsoft.com/office/powerpoint/2010/main" val="13338534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Criticisms ASD</a:t>
            </a:r>
            <a:endParaRPr lang="en-US" dirty="0"/>
          </a:p>
        </p:txBody>
      </p:sp>
      <p:sp>
        <p:nvSpPr>
          <p:cNvPr id="3" name="Content Placeholder 2"/>
          <p:cNvSpPr>
            <a:spLocks noGrp="1"/>
          </p:cNvSpPr>
          <p:nvPr>
            <p:ph idx="1"/>
          </p:nvPr>
        </p:nvSpPr>
        <p:spPr/>
        <p:txBody>
          <a:bodyPr>
            <a:noAutofit/>
          </a:bodyPr>
          <a:lstStyle/>
          <a:p>
            <a:r>
              <a:rPr lang="en-US" sz="2000" dirty="0" smtClean="0"/>
              <a:t>Too narrow</a:t>
            </a:r>
          </a:p>
          <a:p>
            <a:endParaRPr lang="en-AU" sz="2000" dirty="0" smtClean="0"/>
          </a:p>
          <a:p>
            <a:r>
              <a:rPr lang="en-AU" sz="2000" dirty="0" err="1" smtClean="0"/>
              <a:t>McPartland</a:t>
            </a:r>
            <a:r>
              <a:rPr lang="en-AU" sz="2000" dirty="0" smtClean="0"/>
              <a:t> </a:t>
            </a:r>
            <a:r>
              <a:rPr lang="en-AU" sz="2000" dirty="0"/>
              <a:t>and colleagues (2012) found that the </a:t>
            </a:r>
            <a:r>
              <a:rPr lang="en-AU" sz="2000" i="1" dirty="0"/>
              <a:t>DSM-5</a:t>
            </a:r>
            <a:r>
              <a:rPr lang="en-AU" sz="2000" dirty="0"/>
              <a:t> criteria missed 40 per cent of individuals who would meet the </a:t>
            </a:r>
            <a:r>
              <a:rPr lang="en-AU" sz="2000" i="1" dirty="0"/>
              <a:t>DSM-IV</a:t>
            </a:r>
            <a:r>
              <a:rPr lang="en-AU" sz="2000" dirty="0"/>
              <a:t> criteria. Other studies found the percentage of cases that would be missed by the </a:t>
            </a:r>
            <a:r>
              <a:rPr lang="en-AU" sz="2000" i="1" dirty="0"/>
              <a:t>DSM-5</a:t>
            </a:r>
            <a:r>
              <a:rPr lang="en-AU" sz="2000" dirty="0"/>
              <a:t> to be lower, but still substantial: 32% in Worley &amp; Matson, 2012; 12% in Frazier et al., 2012; 9% in Huerta et al. (2012) ; 7% in </a:t>
            </a:r>
            <a:r>
              <a:rPr lang="en-AU" sz="2000" dirty="0" err="1"/>
              <a:t>Mazefsky</a:t>
            </a:r>
            <a:r>
              <a:rPr lang="en-AU" sz="2000" dirty="0"/>
              <a:t> et al. (2013); 37% in </a:t>
            </a:r>
            <a:r>
              <a:rPr lang="en-AU" sz="2000" dirty="0" err="1"/>
              <a:t>Taheri</a:t>
            </a:r>
            <a:r>
              <a:rPr lang="en-AU" sz="2000" dirty="0"/>
              <a:t> &amp; Perry, 2012; 22% in Wilson et al. (2013); and 23% in Gibbs et al. (2012) – this latter study including an Australian sample.</a:t>
            </a:r>
          </a:p>
          <a:p>
            <a:r>
              <a:rPr lang="en-AU" sz="2000" dirty="0"/>
              <a:t>While the different results of these studies are likely to reflect different methodologies, the overall picture emerging from this literature is that fewer individuals will meet criteria for autism under the new diagnostic </a:t>
            </a:r>
            <a:r>
              <a:rPr lang="en-AU" sz="2000" dirty="0" smtClean="0"/>
              <a:t>system. </a:t>
            </a:r>
            <a:endParaRPr lang="en-US" sz="2000" dirty="0"/>
          </a:p>
        </p:txBody>
      </p:sp>
    </p:spTree>
    <p:extLst>
      <p:ext uri="{BB962C8B-B14F-4D97-AF65-F5344CB8AC3E}">
        <p14:creationId xmlns:p14="http://schemas.microsoft.com/office/powerpoint/2010/main" val="1432329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DSM</a:t>
            </a:r>
            <a:endParaRPr lang="en-US" dirty="0"/>
          </a:p>
        </p:txBody>
      </p:sp>
      <p:sp>
        <p:nvSpPr>
          <p:cNvPr id="3" name="Content Placeholder 2"/>
          <p:cNvSpPr>
            <a:spLocks noGrp="1"/>
          </p:cNvSpPr>
          <p:nvPr>
            <p:ph idx="1"/>
          </p:nvPr>
        </p:nvSpPr>
        <p:spPr/>
        <p:txBody>
          <a:bodyPr>
            <a:normAutofit fontScale="92500" lnSpcReduction="10000"/>
          </a:bodyPr>
          <a:lstStyle/>
          <a:p>
            <a:r>
              <a:rPr lang="en-AU" dirty="0" smtClean="0"/>
              <a:t>Manual developed </a:t>
            </a:r>
            <a:r>
              <a:rPr lang="en-AU" dirty="0"/>
              <a:t>by the American Psychiatric </a:t>
            </a:r>
            <a:r>
              <a:rPr lang="en-AU" dirty="0" smtClean="0"/>
              <a:t>Association</a:t>
            </a:r>
          </a:p>
          <a:p>
            <a:r>
              <a:rPr lang="en-AU" dirty="0"/>
              <a:t>U</a:t>
            </a:r>
            <a:r>
              <a:rPr lang="en-AU" dirty="0" smtClean="0"/>
              <a:t>sed </a:t>
            </a:r>
            <a:r>
              <a:rPr lang="en-AU" dirty="0"/>
              <a:t>by clinicians and researchers to classify and diagnose mental disorders</a:t>
            </a:r>
            <a:r>
              <a:rPr lang="en-AU" dirty="0" smtClean="0"/>
              <a:t>.</a:t>
            </a:r>
          </a:p>
          <a:p>
            <a:r>
              <a:rPr lang="en-AU" dirty="0" smtClean="0"/>
              <a:t> </a:t>
            </a:r>
            <a:r>
              <a:rPr lang="en-AU" dirty="0"/>
              <a:t>Although Australian health services use the World Health Organization’s </a:t>
            </a:r>
            <a:r>
              <a:rPr lang="en-AU" i="1" dirty="0"/>
              <a:t>International Statistical Classification of Diseases and Related Health</a:t>
            </a:r>
            <a:r>
              <a:rPr lang="en-AU" dirty="0"/>
              <a:t> Problems (ICD), the diagnostic system used by most Australian researchers and practitioners is DSM.</a:t>
            </a:r>
          </a:p>
          <a:p>
            <a:endParaRPr lang="en-AU" dirty="0"/>
          </a:p>
          <a:p>
            <a:endParaRPr lang="en-US" dirty="0"/>
          </a:p>
        </p:txBody>
      </p:sp>
    </p:spTree>
    <p:extLst>
      <p:ext uri="{BB962C8B-B14F-4D97-AF65-F5344CB8AC3E}">
        <p14:creationId xmlns:p14="http://schemas.microsoft.com/office/powerpoint/2010/main" val="28275978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16995" y="125388"/>
            <a:ext cx="7498080" cy="674369"/>
          </a:xfrm>
        </p:spPr>
        <p:txBody>
          <a:bodyPr>
            <a:normAutofit fontScale="90000"/>
          </a:bodyPr>
          <a:lstStyle/>
          <a:p>
            <a:r>
              <a:rPr lang="en-US" dirty="0" smtClean="0"/>
              <a:t>ASD DSM 5</a:t>
            </a:r>
            <a:endParaRPr lang="en-US" dirty="0"/>
          </a:p>
        </p:txBody>
      </p:sp>
      <p:sp>
        <p:nvSpPr>
          <p:cNvPr id="5" name="Rectangle 4"/>
          <p:cNvSpPr/>
          <p:nvPr/>
        </p:nvSpPr>
        <p:spPr>
          <a:xfrm>
            <a:off x="1216995" y="948689"/>
            <a:ext cx="7716693" cy="5909311"/>
          </a:xfrm>
          <a:prstGeom prst="rect">
            <a:avLst/>
          </a:prstGeom>
        </p:spPr>
        <p:txBody>
          <a:bodyPr wrap="square">
            <a:spAutoFit/>
          </a:bodyPr>
          <a:lstStyle/>
          <a:p>
            <a:r>
              <a:rPr lang="en-AU" b="1" dirty="0"/>
              <a:t>A. Persistent deficits in social communication and social interaction across multiple contexts, as manifested by the following, currently or by history:</a:t>
            </a:r>
            <a:endParaRPr lang="en-AU" dirty="0"/>
          </a:p>
          <a:p>
            <a:pPr lvl="0"/>
            <a:r>
              <a:rPr lang="en-AU" dirty="0"/>
              <a:t>Deficits in social-emotional reciprocity</a:t>
            </a:r>
          </a:p>
          <a:p>
            <a:pPr lvl="0"/>
            <a:r>
              <a:rPr lang="en-AU" dirty="0"/>
              <a:t>Deficits in nonverbal communicative behaviours used for social interaction</a:t>
            </a:r>
          </a:p>
          <a:p>
            <a:pPr lvl="0"/>
            <a:r>
              <a:rPr lang="en-AU" dirty="0"/>
              <a:t>Deficits in developing, maintaining and understanding relationships</a:t>
            </a:r>
          </a:p>
          <a:p>
            <a:r>
              <a:rPr lang="en-AU" b="1" dirty="0"/>
              <a:t>B. Restricted, repetitive patterns of behaviour, interests or activities as manifested by at least two of the following, currently or by history:</a:t>
            </a:r>
            <a:endParaRPr lang="en-AU" dirty="0"/>
          </a:p>
          <a:p>
            <a:pPr lvl="0"/>
            <a:r>
              <a:rPr lang="en-AU" dirty="0"/>
              <a:t>Stereotyped or repetitive motor movements, use of objects, or speech</a:t>
            </a:r>
          </a:p>
          <a:p>
            <a:pPr lvl="0"/>
            <a:r>
              <a:rPr lang="en-AU" dirty="0"/>
              <a:t>Insistence on sameness, inflexible adherence to routines, or ritualised patterns of verbal or nonverbal behaviour</a:t>
            </a:r>
          </a:p>
          <a:p>
            <a:pPr lvl="0"/>
            <a:r>
              <a:rPr lang="en-AU" dirty="0"/>
              <a:t>Highly restricted, fixated interests that are abnormal in intensity or focus</a:t>
            </a:r>
          </a:p>
          <a:p>
            <a:pPr lvl="0"/>
            <a:r>
              <a:rPr lang="en-AU" dirty="0"/>
              <a:t>Hyper- or </a:t>
            </a:r>
            <a:r>
              <a:rPr lang="en-AU" dirty="0" err="1"/>
              <a:t>hyporeactivity</a:t>
            </a:r>
            <a:r>
              <a:rPr lang="en-AU" dirty="0"/>
              <a:t> to sensory input or unusual interest in sensory aspects of the environment</a:t>
            </a:r>
          </a:p>
          <a:p>
            <a:r>
              <a:rPr lang="en-AU" b="1" dirty="0"/>
              <a:t>C. Symptoms must be present in the early developmental period (but may not become fully manifest until social demands exceed limited capacities, or may be masked by learned strategies in later life)</a:t>
            </a:r>
            <a:endParaRPr lang="en-AU" dirty="0"/>
          </a:p>
          <a:p>
            <a:r>
              <a:rPr lang="en-AU" b="1" dirty="0"/>
              <a:t>D. Symptoms cause clinically significant impairment in social, occupational or other important areas of current functioning</a:t>
            </a:r>
            <a:endParaRPr lang="en-AU" dirty="0"/>
          </a:p>
          <a:p>
            <a:r>
              <a:rPr lang="en-AU" b="1" dirty="0"/>
              <a:t>E. These disturbances are not better explained by intellectual disability (intellectual developmental disorder), or global developmental delay.</a:t>
            </a:r>
            <a:endParaRPr lang="en-US" dirty="0"/>
          </a:p>
        </p:txBody>
      </p:sp>
    </p:spTree>
    <p:extLst>
      <p:ext uri="{BB962C8B-B14F-4D97-AF65-F5344CB8AC3E}">
        <p14:creationId xmlns:p14="http://schemas.microsoft.com/office/powerpoint/2010/main" val="23045420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b="1" dirty="0"/>
              <a:t>Summary of key changes to specific </a:t>
            </a:r>
            <a:r>
              <a:rPr lang="en-AU" sz="2800" b="1" dirty="0" smtClean="0"/>
              <a:t>disorders</a:t>
            </a:r>
            <a:endParaRPr lang="en-US" sz="2800" dirty="0"/>
          </a:p>
        </p:txBody>
      </p:sp>
      <p:sp>
        <p:nvSpPr>
          <p:cNvPr id="3" name="Content Placeholder 2"/>
          <p:cNvSpPr>
            <a:spLocks noGrp="1"/>
          </p:cNvSpPr>
          <p:nvPr>
            <p:ph idx="1"/>
          </p:nvPr>
        </p:nvSpPr>
        <p:spPr>
          <a:xfrm>
            <a:off x="1435608" y="1447800"/>
            <a:ext cx="7498080" cy="5410200"/>
          </a:xfrm>
        </p:spPr>
        <p:txBody>
          <a:bodyPr>
            <a:normAutofit fontScale="85000" lnSpcReduction="20000"/>
          </a:bodyPr>
          <a:lstStyle/>
          <a:p>
            <a:r>
              <a:rPr lang="en-AU" b="1" dirty="0" smtClean="0"/>
              <a:t>Binge </a:t>
            </a:r>
            <a:r>
              <a:rPr lang="en-AU" b="1" dirty="0"/>
              <a:t>eating disorder</a:t>
            </a:r>
            <a:endParaRPr lang="en-AU" dirty="0"/>
          </a:p>
          <a:p>
            <a:pPr marL="82296" indent="0">
              <a:buNone/>
            </a:pPr>
            <a:r>
              <a:rPr lang="en-AU" dirty="0"/>
              <a:t>This is now officially recognised as a disorder, as in the </a:t>
            </a:r>
            <a:r>
              <a:rPr lang="en-AU" i="1" dirty="0"/>
              <a:t>DSM-IV</a:t>
            </a:r>
            <a:r>
              <a:rPr lang="en-AU" dirty="0"/>
              <a:t> it was in an appendix as a condition requiring further study. The inclusion as a disorder is intended to better represent the symptoms and behaviours of people with this condition.</a:t>
            </a:r>
          </a:p>
          <a:p>
            <a:r>
              <a:rPr lang="en-AU" b="1" dirty="0"/>
              <a:t>Disruptive mood </a:t>
            </a:r>
            <a:r>
              <a:rPr lang="en-AU" b="1" dirty="0" err="1"/>
              <a:t>dysregulation</a:t>
            </a:r>
            <a:r>
              <a:rPr lang="en-AU" b="1" dirty="0"/>
              <a:t> disorder</a:t>
            </a:r>
            <a:endParaRPr lang="en-AU" dirty="0"/>
          </a:p>
          <a:p>
            <a:pPr marL="82296" indent="0">
              <a:buNone/>
            </a:pPr>
            <a:r>
              <a:rPr lang="en-AU" dirty="0"/>
              <a:t>This has been included as a disorder to diagnose children who exhibit persistent irritability and frequent episodes of behaviour outbursts three or more times a week for more than a year. The diagnosis is intended to address concerns about potential over-diagnosis and overtreatment of bipolar disorder in children.</a:t>
            </a:r>
          </a:p>
          <a:p>
            <a:endParaRPr lang="en-US" dirty="0"/>
          </a:p>
        </p:txBody>
      </p:sp>
    </p:spTree>
    <p:extLst>
      <p:ext uri="{BB962C8B-B14F-4D97-AF65-F5344CB8AC3E}">
        <p14:creationId xmlns:p14="http://schemas.microsoft.com/office/powerpoint/2010/main" val="1562701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400" b="1" dirty="0"/>
              <a:t>Summary of key changes to specific disorders </a:t>
            </a:r>
            <a:r>
              <a:rPr lang="en-AU" sz="2400" dirty="0"/>
              <a:t/>
            </a:r>
            <a:br>
              <a:rPr lang="en-AU" sz="2400" dirty="0"/>
            </a:br>
            <a:endParaRPr lang="en-US" sz="2400" dirty="0"/>
          </a:p>
        </p:txBody>
      </p:sp>
      <p:sp>
        <p:nvSpPr>
          <p:cNvPr id="3" name="Content Placeholder 2"/>
          <p:cNvSpPr>
            <a:spLocks noGrp="1"/>
          </p:cNvSpPr>
          <p:nvPr>
            <p:ph idx="1"/>
          </p:nvPr>
        </p:nvSpPr>
        <p:spPr/>
        <p:txBody>
          <a:bodyPr>
            <a:normAutofit fontScale="70000" lnSpcReduction="20000"/>
          </a:bodyPr>
          <a:lstStyle/>
          <a:p>
            <a:r>
              <a:rPr lang="en-AU" b="1" dirty="0"/>
              <a:t>Posttraumatic stress disorder (PTSD)</a:t>
            </a:r>
            <a:endParaRPr lang="en-AU" dirty="0"/>
          </a:p>
          <a:p>
            <a:pPr marL="82296" indent="0">
              <a:buNone/>
            </a:pPr>
            <a:r>
              <a:rPr lang="en-AU" dirty="0"/>
              <a:t>A</a:t>
            </a:r>
            <a:r>
              <a:rPr lang="en-AU" dirty="0" smtClean="0"/>
              <a:t> </a:t>
            </a:r>
            <a:r>
              <a:rPr lang="en-AU" dirty="0"/>
              <a:t>new chapter in the </a:t>
            </a:r>
            <a:r>
              <a:rPr lang="en-AU" i="1" dirty="0"/>
              <a:t>DSM-5</a:t>
            </a:r>
            <a:r>
              <a:rPr lang="en-AU" dirty="0"/>
              <a:t> on Trauma- and Stressor-Related Disorders. The </a:t>
            </a:r>
            <a:r>
              <a:rPr lang="en-AU" i="1" dirty="0"/>
              <a:t>DSM-5</a:t>
            </a:r>
            <a:r>
              <a:rPr lang="en-AU" dirty="0"/>
              <a:t> pays more attention to the behavioural symptoms that accompany PTSD and proposes four distinct diagnostic clusters instead of three. PTSD criteria are also more developmentally sensitive for children and adolescents.</a:t>
            </a:r>
          </a:p>
          <a:p>
            <a:r>
              <a:rPr lang="en-AU" b="1" dirty="0"/>
              <a:t>Removal of bereavement exclusion</a:t>
            </a:r>
            <a:endParaRPr lang="en-AU" dirty="0"/>
          </a:p>
          <a:p>
            <a:pPr marL="82296" indent="0">
              <a:buNone/>
            </a:pPr>
            <a:r>
              <a:rPr lang="en-AU" dirty="0"/>
              <a:t>The exclusion criterion in the </a:t>
            </a:r>
            <a:r>
              <a:rPr lang="en-AU" i="1" dirty="0"/>
              <a:t>DSM-IV</a:t>
            </a:r>
            <a:r>
              <a:rPr lang="en-AU" dirty="0"/>
              <a:t> that applied to people experiencing depressive symptoms lasting less than two months following the death of a loved one has been removed and replaced by several notes within the text delineating the differences between grief and depression. This reflects the recognition that bereavement is a severe psychosocial stressor that can precipitate a major depressive episode beginning soon after the loss of a loved </a:t>
            </a:r>
            <a:r>
              <a:rPr lang="en-AU" dirty="0" smtClean="0"/>
              <a:t>one</a:t>
            </a:r>
            <a:endParaRPr lang="en-AU" dirty="0"/>
          </a:p>
        </p:txBody>
      </p:sp>
    </p:spTree>
    <p:extLst>
      <p:ext uri="{BB962C8B-B14F-4D97-AF65-F5344CB8AC3E}">
        <p14:creationId xmlns:p14="http://schemas.microsoft.com/office/powerpoint/2010/main" val="7475684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400" b="1" dirty="0"/>
              <a:t>Summary of key changes to specific disorders </a:t>
            </a:r>
            <a:r>
              <a:rPr lang="en-AU" sz="2400" dirty="0"/>
              <a:t/>
            </a:r>
            <a:br>
              <a:rPr lang="en-AU" sz="2400" dirty="0"/>
            </a:br>
            <a:endParaRPr lang="en-US" sz="2400" dirty="0"/>
          </a:p>
        </p:txBody>
      </p:sp>
      <p:sp>
        <p:nvSpPr>
          <p:cNvPr id="3" name="Content Placeholder 2"/>
          <p:cNvSpPr>
            <a:spLocks noGrp="1"/>
          </p:cNvSpPr>
          <p:nvPr>
            <p:ph idx="1"/>
          </p:nvPr>
        </p:nvSpPr>
        <p:spPr>
          <a:xfrm>
            <a:off x="1435608" y="1447799"/>
            <a:ext cx="7498080" cy="5223759"/>
          </a:xfrm>
        </p:spPr>
        <p:txBody>
          <a:bodyPr>
            <a:normAutofit fontScale="47500" lnSpcReduction="20000"/>
          </a:bodyPr>
          <a:lstStyle/>
          <a:p>
            <a:r>
              <a:rPr lang="en-AU" sz="4900" b="1" dirty="0"/>
              <a:t>Excoriation (skin-picking) disorder</a:t>
            </a:r>
            <a:endParaRPr lang="en-AU" sz="4900" dirty="0"/>
          </a:p>
          <a:p>
            <a:pPr marL="82296" indent="0">
              <a:buNone/>
            </a:pPr>
            <a:r>
              <a:rPr lang="en-AU" sz="4900" dirty="0"/>
              <a:t>This is a new disorder for the </a:t>
            </a:r>
            <a:r>
              <a:rPr lang="en-AU" sz="4900" i="1" dirty="0"/>
              <a:t>DSM-5</a:t>
            </a:r>
            <a:r>
              <a:rPr lang="en-AU" sz="4900" dirty="0"/>
              <a:t> that will be included in the Obsessive-Compulsive and Related Disorders chapter.</a:t>
            </a:r>
          </a:p>
          <a:p>
            <a:r>
              <a:rPr lang="en-AU" sz="4900" b="1" dirty="0"/>
              <a:t>Hoarding disorder</a:t>
            </a:r>
            <a:endParaRPr lang="en-AU" sz="4900" dirty="0"/>
          </a:p>
          <a:p>
            <a:pPr marL="82296" indent="0">
              <a:buNone/>
            </a:pPr>
            <a:r>
              <a:rPr lang="en-AU" sz="4900" dirty="0"/>
              <a:t>This is a new disorder for the </a:t>
            </a:r>
            <a:r>
              <a:rPr lang="en-AU" sz="4900" i="1" dirty="0"/>
              <a:t>DMS-5</a:t>
            </a:r>
            <a:r>
              <a:rPr lang="en-AU" sz="4900" dirty="0"/>
              <a:t> and is supported by extensive scientific research on the disorder. The diagnostic criteria will help to identify people with persistent difficulty discarding or parting with possessions, regardless of their actual value. The behaviour usually has harmful effects for a hoarder and family members, including emotional, physical, social, financial and even legal impacts.</a:t>
            </a:r>
          </a:p>
          <a:p>
            <a:r>
              <a:rPr lang="en-AU" sz="4900" b="1" dirty="0" err="1"/>
              <a:t>Pedophilic</a:t>
            </a:r>
            <a:r>
              <a:rPr lang="en-AU" sz="4900" b="1" dirty="0"/>
              <a:t> disorder</a:t>
            </a:r>
            <a:endParaRPr lang="en-AU" sz="4900" dirty="0"/>
          </a:p>
          <a:p>
            <a:pPr marL="82296" indent="0">
              <a:buNone/>
            </a:pPr>
            <a:r>
              <a:rPr lang="en-AU" sz="4900" dirty="0"/>
              <a:t>The disorder name has been revised from </a:t>
            </a:r>
            <a:r>
              <a:rPr lang="en-AU" sz="4900" dirty="0" err="1"/>
              <a:t>pedophilia</a:t>
            </a:r>
            <a:r>
              <a:rPr lang="en-AU" sz="4900" dirty="0"/>
              <a:t> in the </a:t>
            </a:r>
            <a:r>
              <a:rPr lang="en-AU" sz="4900" i="1" dirty="0"/>
              <a:t>DSM-IV</a:t>
            </a:r>
            <a:r>
              <a:rPr lang="en-AU" sz="4900" dirty="0"/>
              <a:t> to </a:t>
            </a:r>
            <a:r>
              <a:rPr lang="en-AU" sz="4900" dirty="0" err="1"/>
              <a:t>pedophilic</a:t>
            </a:r>
            <a:r>
              <a:rPr lang="en-AU" sz="4900" dirty="0"/>
              <a:t> disorder in the </a:t>
            </a:r>
            <a:r>
              <a:rPr lang="en-AU" sz="4900" i="1" dirty="0"/>
              <a:t>DMS-5</a:t>
            </a:r>
            <a:r>
              <a:rPr lang="en-AU" sz="4900" dirty="0"/>
              <a:t>, but the criteria for this disorder remain unchanged from those in the </a:t>
            </a:r>
            <a:r>
              <a:rPr lang="en-AU" sz="4900" i="1" dirty="0"/>
              <a:t>DSM-IV</a:t>
            </a:r>
            <a:r>
              <a:rPr lang="en-AU" sz="4900" dirty="0"/>
              <a:t>.</a:t>
            </a:r>
          </a:p>
          <a:p>
            <a:endParaRPr lang="en-US" dirty="0"/>
          </a:p>
        </p:txBody>
      </p:sp>
    </p:spTree>
    <p:extLst>
      <p:ext uri="{BB962C8B-B14F-4D97-AF65-F5344CB8AC3E}">
        <p14:creationId xmlns:p14="http://schemas.microsoft.com/office/powerpoint/2010/main" val="27370205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AU" b="1" dirty="0"/>
              <a:t>Substance use disorder</a:t>
            </a:r>
            <a:endParaRPr lang="en-AU" dirty="0"/>
          </a:p>
          <a:p>
            <a:pPr marL="82296" indent="0">
              <a:buNone/>
            </a:pPr>
            <a:r>
              <a:rPr lang="en-AU" dirty="0"/>
              <a:t>This new disorder in the </a:t>
            </a:r>
            <a:r>
              <a:rPr lang="en-AU" i="1" dirty="0"/>
              <a:t>DSM-5</a:t>
            </a:r>
            <a:r>
              <a:rPr lang="en-AU" dirty="0"/>
              <a:t> combines the </a:t>
            </a:r>
            <a:r>
              <a:rPr lang="en-AU" i="1" dirty="0"/>
              <a:t>DSM-IV</a:t>
            </a:r>
            <a:r>
              <a:rPr lang="en-AU" dirty="0"/>
              <a:t> categories of substance abuse and substance dependence. In this one overarching disorder, the criteria have not only been combined, but strengthened. Previous substance abuse criteria required only one symptom while the </a:t>
            </a:r>
            <a:r>
              <a:rPr lang="en-AU" i="1" dirty="0"/>
              <a:t>DSM-5</a:t>
            </a:r>
            <a:r>
              <a:rPr lang="en-AU" dirty="0"/>
              <a:t>’s mild substance use disorder requires two to three symptoms</a:t>
            </a:r>
            <a:r>
              <a:rPr lang="en-AU" dirty="0" smtClean="0"/>
              <a:t>.</a:t>
            </a:r>
          </a:p>
          <a:p>
            <a:pPr marL="82296" indent="0">
              <a:buNone/>
            </a:pPr>
            <a:endParaRPr lang="en-AU" dirty="0" smtClean="0"/>
          </a:p>
          <a:p>
            <a:r>
              <a:rPr lang="en-AU" b="1" dirty="0"/>
              <a:t>Personality disorders</a:t>
            </a:r>
            <a:endParaRPr lang="en-AU" dirty="0"/>
          </a:p>
          <a:p>
            <a:pPr marL="82296" indent="0">
              <a:buNone/>
            </a:pPr>
            <a:r>
              <a:rPr lang="en-AU" dirty="0"/>
              <a:t>The 10 personality disorders included in the </a:t>
            </a:r>
            <a:r>
              <a:rPr lang="en-AU" i="1" dirty="0"/>
              <a:t>DSM-IV</a:t>
            </a:r>
            <a:r>
              <a:rPr lang="en-AU" dirty="0"/>
              <a:t> remain in </a:t>
            </a:r>
            <a:r>
              <a:rPr lang="en-AU" i="1" dirty="0"/>
              <a:t>DSM-5</a:t>
            </a:r>
            <a:r>
              <a:rPr lang="en-AU" dirty="0"/>
              <a:t>, although changes had been proposed. The categorical model and criteria have been maintained, but new trait-specific methodology has been included in a separate area of Section 3 to encourage further study on how this could be used to diagnose personality disorders in clinical practice.</a:t>
            </a:r>
          </a:p>
          <a:p>
            <a:pPr marL="82296" indent="0">
              <a:buNone/>
            </a:pPr>
            <a:endParaRPr lang="en-AU" dirty="0"/>
          </a:p>
          <a:p>
            <a:endParaRPr lang="en-US" dirty="0"/>
          </a:p>
          <a:p>
            <a:endParaRPr lang="en-US" dirty="0"/>
          </a:p>
        </p:txBody>
      </p:sp>
    </p:spTree>
    <p:extLst>
      <p:ext uri="{BB962C8B-B14F-4D97-AF65-F5344CB8AC3E}">
        <p14:creationId xmlns:p14="http://schemas.microsoft.com/office/powerpoint/2010/main" val="39686077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AU" b="1" dirty="0"/>
              <a:t>Specific learning disorder</a:t>
            </a:r>
            <a:endParaRPr lang="en-AU" dirty="0"/>
          </a:p>
          <a:p>
            <a:pPr marL="82296" indent="0">
              <a:buNone/>
            </a:pPr>
            <a:r>
              <a:rPr lang="en-AU" dirty="0"/>
              <a:t>The criteria for this disorder in the </a:t>
            </a:r>
            <a:r>
              <a:rPr lang="en-AU" i="1" dirty="0"/>
              <a:t>DSM-IV</a:t>
            </a:r>
            <a:r>
              <a:rPr lang="en-AU" dirty="0"/>
              <a:t> have been broadened to represent distinct disorders which interfere with the acquisition and use of one or more of the following academic skills: oral language, reading, written language or mathematics.</a:t>
            </a:r>
          </a:p>
          <a:p>
            <a:endParaRPr lang="en-US" dirty="0"/>
          </a:p>
        </p:txBody>
      </p:sp>
    </p:spTree>
    <p:extLst>
      <p:ext uri="{BB962C8B-B14F-4D97-AF65-F5344CB8AC3E}">
        <p14:creationId xmlns:p14="http://schemas.microsoft.com/office/powerpoint/2010/main" val="24732321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normAutofit lnSpcReduction="10000"/>
          </a:bodyPr>
          <a:lstStyle/>
          <a:p>
            <a:r>
              <a:rPr lang="en-US" dirty="0" smtClean="0"/>
              <a:t>Many changes and clinicians will take a while to adjust. </a:t>
            </a:r>
          </a:p>
          <a:p>
            <a:r>
              <a:rPr lang="en-US" dirty="0" smtClean="0"/>
              <a:t>Lot of consultation and lot of criticism </a:t>
            </a:r>
          </a:p>
          <a:p>
            <a:r>
              <a:rPr lang="en-US" dirty="0" smtClean="0"/>
              <a:t>DSM 5 app</a:t>
            </a:r>
          </a:p>
          <a:p>
            <a:r>
              <a:rPr lang="en-US" dirty="0" smtClean="0"/>
              <a:t>Break it down into chapters and look at one a week in a study group. </a:t>
            </a:r>
          </a:p>
          <a:p>
            <a:r>
              <a:rPr lang="en-US" dirty="0" smtClean="0"/>
              <a:t>Clinical interview based on DSM 5 is the gold standard and a common language.</a:t>
            </a:r>
          </a:p>
          <a:p>
            <a:r>
              <a:rPr lang="en-US" dirty="0" smtClean="0"/>
              <a:t>Good Luck !!!</a:t>
            </a:r>
          </a:p>
          <a:p>
            <a:endParaRPr lang="en-US" dirty="0" smtClean="0"/>
          </a:p>
        </p:txBody>
      </p:sp>
    </p:spTree>
    <p:extLst>
      <p:ext uri="{BB962C8B-B14F-4D97-AF65-F5344CB8AC3E}">
        <p14:creationId xmlns:p14="http://schemas.microsoft.com/office/powerpoint/2010/main" val="26584221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p:cNvSpPr>
            <a:spLocks noGrp="1"/>
          </p:cNvSpPr>
          <p:nvPr>
            <p:ph type="title"/>
          </p:nvPr>
        </p:nvSpPr>
        <p:spPr/>
        <p:txBody>
          <a:bodyPr/>
          <a:lstStyle/>
          <a:p>
            <a:r>
              <a:rPr lang="en-US">
                <a:latin typeface="Tahoma" charset="0"/>
              </a:rPr>
              <a:t>Websites on DSM-5</a:t>
            </a:r>
          </a:p>
        </p:txBody>
      </p:sp>
      <p:sp>
        <p:nvSpPr>
          <p:cNvPr id="5123" name="Content Placeholder 2"/>
          <p:cNvSpPr>
            <a:spLocks noGrp="1"/>
          </p:cNvSpPr>
          <p:nvPr>
            <p:ph idx="1"/>
          </p:nvPr>
        </p:nvSpPr>
        <p:spPr>
          <a:xfrm>
            <a:off x="1719666" y="2133600"/>
            <a:ext cx="6890933" cy="4114800"/>
          </a:xfrm>
        </p:spPr>
        <p:txBody>
          <a:bodyPr/>
          <a:lstStyle/>
          <a:p>
            <a:pPr>
              <a:buFont typeface="Wingdings" pitchFamily="2" charset="2"/>
              <a:buChar char="n"/>
              <a:defRPr/>
            </a:pPr>
            <a:r>
              <a:rPr lang="en-US" dirty="0" smtClean="0">
                <a:ea typeface="+mn-ea"/>
                <a:cs typeface="+mn-cs"/>
              </a:rPr>
              <a:t>Official APA DSM-5 site: www.dsm5.org</a:t>
            </a:r>
          </a:p>
          <a:p>
            <a:pPr>
              <a:buFont typeface="Wingdings" pitchFamily="2" charset="2"/>
              <a:buChar char="n"/>
              <a:defRPr/>
            </a:pPr>
            <a:r>
              <a:rPr lang="en-US" dirty="0" smtClean="0">
                <a:ea typeface="+mn-ea"/>
                <a:cs typeface="+mn-cs"/>
              </a:rPr>
              <a:t>DSM-5 on: www.coping.us</a:t>
            </a:r>
            <a:endParaRPr lang="en-US" dirty="0">
              <a:ea typeface="+mn-ea"/>
              <a:cs typeface="+mn-cs"/>
            </a:endParaRPr>
          </a:p>
          <a:p>
            <a:pPr marL="0" indent="0">
              <a:buFont typeface="Wingdings" pitchFamily="2" charset="2"/>
              <a:buNone/>
              <a:defRPr/>
            </a:pPr>
            <a:endParaRPr lang="en-US" dirty="0" smtClean="0">
              <a:ea typeface="+mn-ea"/>
              <a:cs typeface="+mn-cs"/>
            </a:endParaRPr>
          </a:p>
        </p:txBody>
      </p:sp>
    </p:spTree>
    <p:extLst>
      <p:ext uri="{BB962C8B-B14F-4D97-AF65-F5344CB8AC3E}">
        <p14:creationId xmlns:p14="http://schemas.microsoft.com/office/powerpoint/2010/main" val="1254637652"/>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299866024"/>
              </p:ext>
            </p:extLst>
          </p:nvPr>
        </p:nvGraphicFramePr>
        <p:xfrm>
          <a:off x="1435100" y="-1766888"/>
          <a:ext cx="7034213" cy="10574338"/>
        </p:xfrm>
        <a:graphic>
          <a:graphicData uri="http://schemas.openxmlformats.org/presentationml/2006/ole">
            <mc:AlternateContent xmlns:mc="http://schemas.openxmlformats.org/markup-compatibility/2006">
              <mc:Choice xmlns:v="urn:schemas-microsoft-com:vml" Requires="v">
                <p:oleObj spid="_x0000_s1032" name="Document" r:id="rId4" imgW="5270500" imgH="7924800" progId="Word.Document.12">
                  <p:link updateAutomatic="1"/>
                </p:oleObj>
              </mc:Choice>
              <mc:Fallback>
                <p:oleObj name="Document" r:id="rId4" imgW="5270500" imgH="7924800" progId="Word.Document.12">
                  <p:link updateAutomatic="1"/>
                  <p:pic>
                    <p:nvPicPr>
                      <p:cNvPr id="0" name=""/>
                      <p:cNvPicPr/>
                      <p:nvPr/>
                    </p:nvPicPr>
                    <p:blipFill>
                      <a:blip r:embed="rId5"/>
                      <a:stretch>
                        <a:fillRect/>
                      </a:stretch>
                    </p:blipFill>
                    <p:spPr>
                      <a:xfrm>
                        <a:off x="1435100" y="-1766888"/>
                        <a:ext cx="7034213" cy="10574338"/>
                      </a:xfrm>
                      <a:prstGeom prst="rect">
                        <a:avLst/>
                      </a:prstGeom>
                    </p:spPr>
                  </p:pic>
                </p:oleObj>
              </mc:Fallback>
            </mc:AlternateContent>
          </a:graphicData>
        </a:graphic>
      </p:graphicFrame>
    </p:spTree>
    <p:extLst>
      <p:ext uri="{BB962C8B-B14F-4D97-AF65-F5344CB8AC3E}">
        <p14:creationId xmlns:p14="http://schemas.microsoft.com/office/powerpoint/2010/main" val="3160691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088511" y="4293178"/>
            <a:ext cx="7796917" cy="3498721"/>
          </a:xfrm>
        </p:spPr>
        <p:txBody>
          <a:bodyPr/>
          <a:lstStyle/>
          <a:p>
            <a:pPr marL="82296" indent="0">
              <a:buNone/>
            </a:pPr>
            <a:r>
              <a:rPr lang="en-AU" sz="2400" dirty="0" smtClean="0"/>
              <a:t>There </a:t>
            </a:r>
            <a:r>
              <a:rPr lang="en-AU" sz="2400" dirty="0"/>
              <a:t>have been five revisions of the DSM since it was first released in 1952, with the last major revision, DSM-IV, published in 1994</a:t>
            </a:r>
            <a:r>
              <a:rPr lang="en-AU" sz="2400" dirty="0" smtClean="0"/>
              <a:t>.</a:t>
            </a:r>
          </a:p>
          <a:p>
            <a:pPr marL="82296" indent="0">
              <a:buNone/>
            </a:pPr>
            <a:r>
              <a:rPr lang="en-AU" sz="2400" dirty="0" smtClean="0"/>
              <a:t> </a:t>
            </a:r>
            <a:r>
              <a:rPr lang="en-AU" sz="2400" dirty="0"/>
              <a:t>A 19-year period will have elapsed between the introduction of DSM-IV (1994) and the </a:t>
            </a:r>
            <a:r>
              <a:rPr lang="en-AU" sz="2400" dirty="0" smtClean="0"/>
              <a:t>DSM</a:t>
            </a:r>
            <a:r>
              <a:rPr lang="en-AU" sz="2400" dirty="0"/>
              <a:t>-5 (2013).</a:t>
            </a:r>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249772" y="160021"/>
            <a:ext cx="7683917" cy="4133158"/>
          </a:xfrm>
          <a:prstGeom prst="rect">
            <a:avLst/>
          </a:prstGeom>
          <a:noFill/>
          <a:ln>
            <a:noFill/>
          </a:ln>
        </p:spPr>
      </p:pic>
    </p:spTree>
    <p:extLst>
      <p:ext uri="{BB962C8B-B14F-4D97-AF65-F5344CB8AC3E}">
        <p14:creationId xmlns:p14="http://schemas.microsoft.com/office/powerpoint/2010/main" val="22887703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a:latin typeface="Tahoma" charset="0"/>
              </a:rPr>
              <a:t>Timeline of DSM-5</a:t>
            </a:r>
          </a:p>
        </p:txBody>
      </p:sp>
      <p:sp>
        <p:nvSpPr>
          <p:cNvPr id="17410" name="Content Placeholder 2"/>
          <p:cNvSpPr>
            <a:spLocks noGrp="1"/>
          </p:cNvSpPr>
          <p:nvPr>
            <p:ph idx="1"/>
          </p:nvPr>
        </p:nvSpPr>
        <p:spPr>
          <a:xfrm>
            <a:off x="1219200" y="1828800"/>
            <a:ext cx="7848600" cy="4419600"/>
          </a:xfrm>
        </p:spPr>
        <p:txBody>
          <a:bodyPr/>
          <a:lstStyle/>
          <a:p>
            <a:r>
              <a:rPr lang="en-US" sz="2400">
                <a:latin typeface="Tahoma" charset="0"/>
              </a:rPr>
              <a:t>1999-2001     Development of Research Agenda</a:t>
            </a:r>
          </a:p>
          <a:p>
            <a:r>
              <a:rPr lang="en-US" sz="2400">
                <a:latin typeface="Tahoma" charset="0"/>
              </a:rPr>
              <a:t>2002-2007     APA/WHO/NIMH DSM-5/ICD-11  			     Research Planning conferences</a:t>
            </a:r>
          </a:p>
          <a:p>
            <a:r>
              <a:rPr lang="en-US" sz="2400">
                <a:latin typeface="Tahoma" charset="0"/>
              </a:rPr>
              <a:t>2006             Appointment of DSM-5 Taskforce</a:t>
            </a:r>
          </a:p>
          <a:p>
            <a:r>
              <a:rPr lang="en-US" sz="2400">
                <a:latin typeface="Tahoma" charset="0"/>
              </a:rPr>
              <a:t>2007             Appointment of Workgroups</a:t>
            </a:r>
          </a:p>
          <a:p>
            <a:r>
              <a:rPr lang="en-US" sz="2400">
                <a:latin typeface="Tahoma" charset="0"/>
              </a:rPr>
              <a:t>2007-2011     Literature Review and Data Re-analysis</a:t>
            </a:r>
          </a:p>
          <a:p>
            <a:r>
              <a:rPr lang="en-US" sz="2400">
                <a:latin typeface="Tahoma" charset="0"/>
              </a:rPr>
              <a:t>2010-2011     1st phase Field Trials ended July 2011</a:t>
            </a:r>
          </a:p>
          <a:p>
            <a:r>
              <a:rPr lang="en-US" sz="2400">
                <a:latin typeface="Tahoma" charset="0"/>
              </a:rPr>
              <a:t>2011-2012     2nd phase Field Trials began Fall 2011</a:t>
            </a:r>
          </a:p>
          <a:p>
            <a:r>
              <a:rPr lang="en-US" sz="2400">
                <a:latin typeface="Tahoma" charset="0"/>
              </a:rPr>
              <a:t>July 2012       Final Draft of DSM-5 for APA review </a:t>
            </a:r>
          </a:p>
          <a:p>
            <a:r>
              <a:rPr lang="en-US" sz="2400">
                <a:latin typeface="Tahoma" charset="0"/>
              </a:rPr>
              <a:t>May 2013       Publication Date of DSM-5</a:t>
            </a:r>
          </a:p>
          <a:p>
            <a:endParaRPr lang="en-US">
              <a:latin typeface="Tahoma" charset="0"/>
            </a:endParaRPr>
          </a:p>
          <a:p>
            <a:endParaRPr lang="en-US">
              <a:latin typeface="Tahoma" charset="0"/>
            </a:endParaRPr>
          </a:p>
        </p:txBody>
      </p:sp>
    </p:spTree>
    <p:extLst>
      <p:ext uri="{BB962C8B-B14F-4D97-AF65-F5344CB8AC3E}">
        <p14:creationId xmlns:p14="http://schemas.microsoft.com/office/powerpoint/2010/main" val="1573623238"/>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a:xfrm>
            <a:off x="1143000" y="609600"/>
            <a:ext cx="7793038" cy="1143000"/>
          </a:xfrm>
        </p:spPr>
        <p:txBody>
          <a:bodyPr/>
          <a:lstStyle/>
          <a:p>
            <a:r>
              <a:rPr lang="en-US" dirty="0">
                <a:latin typeface="Tahoma" charset="0"/>
              </a:rPr>
              <a:t>Critique of DSM-</a:t>
            </a:r>
            <a:r>
              <a:rPr lang="en-US" dirty="0" smtClean="0">
                <a:latin typeface="Tahoma" charset="0"/>
              </a:rPr>
              <a:t>5</a:t>
            </a:r>
            <a:endParaRPr lang="en-US" dirty="0">
              <a:latin typeface="Tahoma" charset="0"/>
            </a:endParaRPr>
          </a:p>
        </p:txBody>
      </p:sp>
      <p:sp>
        <p:nvSpPr>
          <p:cNvPr id="49154" name="Content Placeholder 2"/>
          <p:cNvSpPr>
            <a:spLocks noGrp="1"/>
          </p:cNvSpPr>
          <p:nvPr>
            <p:ph idx="1"/>
          </p:nvPr>
        </p:nvSpPr>
        <p:spPr>
          <a:xfrm>
            <a:off x="1541879" y="2017713"/>
            <a:ext cx="7394159" cy="4383087"/>
          </a:xfrm>
        </p:spPr>
        <p:txBody>
          <a:bodyPr>
            <a:normAutofit lnSpcReduction="10000"/>
          </a:bodyPr>
          <a:lstStyle/>
          <a:p>
            <a:pPr marL="0" indent="0">
              <a:buFont typeface="Wingdings" charset="0"/>
              <a:buNone/>
            </a:pPr>
            <a:r>
              <a:rPr lang="en-US" sz="2400" dirty="0">
                <a:latin typeface="Tahoma" charset="0"/>
              </a:rPr>
              <a:t>McLaren (2010) held that it does not matter if the language in the DSM-5 is updated. It is of no account if categories are reshuffled, broadened, blurred, or loosened; the faults are conceptual, not operational, a case of old wine in new bottles. The DSM-5 Task Force has spent some 3 million hours so far (600 people at 10 hours per week for 10 years), and the biggest jobs are still to come. It has been 3 million wasted hours, just as all those psychoanalytic textbooks and conferences, plus the therapeutic hours on the </a:t>
            </a:r>
            <a:r>
              <a:rPr lang="en-US" sz="2400" dirty="0" smtClean="0">
                <a:latin typeface="Tahoma" charset="0"/>
              </a:rPr>
              <a:t>analyst</a:t>
            </a:r>
            <a:r>
              <a:rPr lang="en-AU" sz="2400" dirty="0" smtClean="0">
                <a:latin typeface="Tahoma" charset="0"/>
              </a:rPr>
              <a:t>’</a:t>
            </a:r>
            <a:r>
              <a:rPr lang="en-US" altLang="ja-JP" sz="2400" dirty="0" smtClean="0">
                <a:latin typeface="Tahoma" charset="0"/>
              </a:rPr>
              <a:t>s </a:t>
            </a:r>
            <a:r>
              <a:rPr lang="en-US" altLang="ja-JP" sz="2400" dirty="0">
                <a:latin typeface="Tahoma" charset="0"/>
              </a:rPr>
              <a:t>couch, were wasted. It is the wrong model. </a:t>
            </a:r>
            <a:endParaRPr lang="en-US" sz="2400" dirty="0">
              <a:latin typeface="Tahoma" charset="0"/>
            </a:endParaRPr>
          </a:p>
        </p:txBody>
      </p:sp>
    </p:spTree>
    <p:extLst>
      <p:ext uri="{BB962C8B-B14F-4D97-AF65-F5344CB8AC3E}">
        <p14:creationId xmlns:p14="http://schemas.microsoft.com/office/powerpoint/2010/main" val="417208027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normAutofit fontScale="90000"/>
          </a:bodyPr>
          <a:lstStyle/>
          <a:p>
            <a:r>
              <a:rPr lang="en-US" dirty="0" smtClean="0">
                <a:latin typeface="Tahoma" charset="0"/>
              </a:rPr>
              <a:t>Principles guiding DSM-5 process</a:t>
            </a:r>
            <a:endParaRPr lang="en-US" dirty="0">
              <a:latin typeface="Tahoma" charset="0"/>
            </a:endParaRPr>
          </a:p>
        </p:txBody>
      </p:sp>
      <p:sp>
        <p:nvSpPr>
          <p:cNvPr id="3" name="Content Placeholder 2"/>
          <p:cNvSpPr>
            <a:spLocks noGrp="1"/>
          </p:cNvSpPr>
          <p:nvPr>
            <p:ph idx="1"/>
          </p:nvPr>
        </p:nvSpPr>
        <p:spPr>
          <a:xfrm>
            <a:off x="1216994" y="1216849"/>
            <a:ext cx="7738093" cy="5495022"/>
          </a:xfrm>
        </p:spPr>
        <p:txBody>
          <a:bodyPr>
            <a:normAutofit/>
          </a:bodyPr>
          <a:lstStyle/>
          <a:p>
            <a:pPr>
              <a:buFont typeface="Wingdings" pitchFamily="2" charset="2"/>
              <a:buChar char="n"/>
              <a:defRPr/>
            </a:pPr>
            <a:endParaRPr lang="en-US" sz="2400" dirty="0" smtClean="0">
              <a:ea typeface="+mn-ea"/>
              <a:cs typeface="+mn-cs"/>
            </a:endParaRPr>
          </a:p>
          <a:p>
            <a:pPr>
              <a:buFont typeface="Wingdings" pitchFamily="2" charset="2"/>
              <a:buChar char="n"/>
              <a:defRPr/>
            </a:pPr>
            <a:r>
              <a:rPr lang="en-US" sz="2400" b="1" dirty="0" smtClean="0">
                <a:ea typeface="+mn-ea"/>
                <a:cs typeface="+mn-cs"/>
              </a:rPr>
              <a:t>Clinical utility</a:t>
            </a:r>
          </a:p>
          <a:p>
            <a:pPr>
              <a:buFont typeface="Wingdings" pitchFamily="2" charset="2"/>
              <a:buChar char="n"/>
              <a:defRPr/>
            </a:pPr>
            <a:r>
              <a:rPr lang="en-US" sz="2400" b="1" dirty="0" smtClean="0"/>
              <a:t>Research Evidence </a:t>
            </a:r>
            <a:r>
              <a:rPr lang="en-US" sz="2400" b="1" dirty="0" smtClean="0">
                <a:ea typeface="+mn-ea"/>
                <a:cs typeface="+mn-cs"/>
              </a:rPr>
              <a:t> </a:t>
            </a:r>
            <a:r>
              <a:rPr lang="en-US" sz="2400" dirty="0" smtClean="0">
                <a:ea typeface="+mn-ea"/>
                <a:cs typeface="+mn-cs"/>
              </a:rPr>
              <a:t>Recommendations to be grounded in empirical evidence</a:t>
            </a:r>
          </a:p>
          <a:p>
            <a:pPr>
              <a:buFont typeface="Wingdings" pitchFamily="2" charset="2"/>
              <a:buChar char="n"/>
              <a:defRPr/>
            </a:pPr>
            <a:r>
              <a:rPr lang="en-US" sz="2400" dirty="0"/>
              <a:t>C</a:t>
            </a:r>
            <a:r>
              <a:rPr lang="en-US" sz="2400" dirty="0" smtClean="0">
                <a:ea typeface="+mn-ea"/>
                <a:cs typeface="+mn-cs"/>
              </a:rPr>
              <a:t>hanges to the DSM-5 in the future must be made in light of </a:t>
            </a:r>
            <a:r>
              <a:rPr lang="en-US" sz="2400" b="1" dirty="0" smtClean="0">
                <a:ea typeface="+mn-ea"/>
                <a:cs typeface="+mn-cs"/>
              </a:rPr>
              <a:t>maintaining continuity with previous editions </a:t>
            </a:r>
            <a:r>
              <a:rPr lang="en-US" sz="2400" dirty="0" smtClean="0">
                <a:ea typeface="+mn-ea"/>
                <a:cs typeface="+mn-cs"/>
              </a:rPr>
              <a:t>for this reason the DSM-5 is not using Roman numeral V but rather 5, later editions or revision would be DSM-5.1</a:t>
            </a:r>
          </a:p>
          <a:p>
            <a:pPr>
              <a:buFont typeface="Wingdings" pitchFamily="2" charset="2"/>
              <a:buChar char="n"/>
              <a:defRPr/>
            </a:pPr>
            <a:r>
              <a:rPr lang="en-US" sz="2400" b="1" dirty="0"/>
              <a:t>N</a:t>
            </a:r>
            <a:r>
              <a:rPr lang="en-US" sz="2400" b="1" dirty="0" smtClean="0">
                <a:ea typeface="+mn-ea"/>
                <a:cs typeface="+mn-cs"/>
              </a:rPr>
              <a:t>o limitations on the number of changes </a:t>
            </a:r>
            <a:r>
              <a:rPr lang="en-US" sz="2400" dirty="0" smtClean="0">
                <a:ea typeface="+mn-ea"/>
                <a:cs typeface="+mn-cs"/>
              </a:rPr>
              <a:t>that may occur over time with the new DSM-5</a:t>
            </a:r>
          </a:p>
          <a:p>
            <a:pPr>
              <a:buFont typeface="Wingdings" pitchFamily="2" charset="2"/>
              <a:buChar char="n"/>
              <a:defRPr/>
            </a:pPr>
            <a:r>
              <a:rPr lang="en-US" sz="2400" dirty="0" smtClean="0">
                <a:ea typeface="+mn-ea"/>
                <a:cs typeface="+mn-cs"/>
              </a:rPr>
              <a:t>The </a:t>
            </a:r>
            <a:r>
              <a:rPr lang="en-US" sz="2400" dirty="0">
                <a:ea typeface="+mn-ea"/>
                <a:cs typeface="+mn-cs"/>
              </a:rPr>
              <a:t>DSM-5 will continue to exist as a living, evolving document that can be updated and reinterpreted over </a:t>
            </a:r>
            <a:r>
              <a:rPr lang="en-US" sz="2400" dirty="0" smtClean="0">
                <a:ea typeface="+mn-ea"/>
                <a:cs typeface="+mn-cs"/>
              </a:rPr>
              <a:t>time </a:t>
            </a:r>
          </a:p>
          <a:p>
            <a:pPr marL="0" indent="0">
              <a:buFont typeface="Wingdings" pitchFamily="2" charset="2"/>
              <a:buNone/>
              <a:defRPr/>
            </a:pPr>
            <a:endParaRPr lang="en-US" dirty="0">
              <a:ea typeface="+mn-ea"/>
              <a:cs typeface="+mn-cs"/>
            </a:endParaRPr>
          </a:p>
        </p:txBody>
      </p:sp>
    </p:spTree>
    <p:extLst>
      <p:ext uri="{BB962C8B-B14F-4D97-AF65-F5344CB8AC3E}">
        <p14:creationId xmlns:p14="http://schemas.microsoft.com/office/powerpoint/2010/main" val="634035246"/>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33150"/>
          </a:xfrm>
        </p:spPr>
        <p:txBody>
          <a:bodyPr>
            <a:normAutofit fontScale="90000"/>
          </a:bodyPr>
          <a:lstStyle/>
          <a:p>
            <a:r>
              <a:rPr lang="en-US" dirty="0" smtClean="0"/>
              <a:t>Issues with DSM</a:t>
            </a:r>
            <a:endParaRPr lang="en-US" dirty="0"/>
          </a:p>
        </p:txBody>
      </p:sp>
      <p:sp>
        <p:nvSpPr>
          <p:cNvPr id="3" name="Content Placeholder 2"/>
          <p:cNvSpPr>
            <a:spLocks noGrp="1"/>
          </p:cNvSpPr>
          <p:nvPr>
            <p:ph idx="1"/>
          </p:nvPr>
        </p:nvSpPr>
        <p:spPr>
          <a:xfrm>
            <a:off x="1435608" y="1169035"/>
            <a:ext cx="7498080" cy="5359514"/>
          </a:xfrm>
        </p:spPr>
        <p:txBody>
          <a:bodyPr>
            <a:normAutofit fontScale="62500" lnSpcReduction="20000"/>
          </a:bodyPr>
          <a:lstStyle/>
          <a:p>
            <a:r>
              <a:rPr lang="en-AU" sz="4000" dirty="0" smtClean="0"/>
              <a:t>Social </a:t>
            </a:r>
            <a:r>
              <a:rPr lang="en-AU" sz="4000" dirty="0"/>
              <a:t>processes have a significant impact on the DSM classification -cultural </a:t>
            </a:r>
            <a:r>
              <a:rPr lang="en-AU" sz="4000" dirty="0" smtClean="0"/>
              <a:t>trends.</a:t>
            </a:r>
          </a:p>
          <a:p>
            <a:endParaRPr lang="en-AU" sz="4000" dirty="0"/>
          </a:p>
          <a:p>
            <a:r>
              <a:rPr lang="en-AU" sz="4000" dirty="0" err="1" smtClean="0"/>
              <a:t>Eg</a:t>
            </a:r>
            <a:r>
              <a:rPr lang="en-AU" sz="4000" dirty="0" smtClean="0"/>
              <a:t> of </a:t>
            </a:r>
            <a:r>
              <a:rPr lang="en-AU" sz="4000" dirty="0"/>
              <a:t>social influence on DSM is the changing status of homosexuality across editions. Homosexuality was a diagnosed mental disorder in </a:t>
            </a:r>
            <a:r>
              <a:rPr lang="en-AU" sz="4000" i="1" dirty="0"/>
              <a:t>DSM-I</a:t>
            </a:r>
            <a:r>
              <a:rPr lang="en-AU" sz="4000" dirty="0"/>
              <a:t> and early printings of </a:t>
            </a:r>
            <a:r>
              <a:rPr lang="en-AU" sz="4000" i="1" dirty="0"/>
              <a:t>DSM-</a:t>
            </a:r>
            <a:r>
              <a:rPr lang="en-AU" sz="4000" i="1" dirty="0" smtClean="0"/>
              <a:t>II</a:t>
            </a:r>
            <a:r>
              <a:rPr lang="en-AU" sz="4000" dirty="0" smtClean="0"/>
              <a:t>. </a:t>
            </a:r>
            <a:r>
              <a:rPr lang="en-AU" sz="4000" dirty="0"/>
              <a:t> P</a:t>
            </a:r>
            <a:r>
              <a:rPr lang="en-AU" sz="4000" dirty="0" smtClean="0"/>
              <a:t>olitical </a:t>
            </a:r>
            <a:r>
              <a:rPr lang="en-AU" sz="4000" dirty="0"/>
              <a:t>lobby in the early 1970s led to </a:t>
            </a:r>
            <a:r>
              <a:rPr lang="en-AU" sz="4000" dirty="0" smtClean="0"/>
              <a:t>it </a:t>
            </a:r>
            <a:r>
              <a:rPr lang="en-AU" sz="4000" dirty="0"/>
              <a:t>being removed in later printings of </a:t>
            </a:r>
            <a:r>
              <a:rPr lang="en-AU" sz="4000" i="1" dirty="0"/>
              <a:t>DSM-II</a:t>
            </a:r>
            <a:r>
              <a:rPr lang="en-AU" sz="4000" dirty="0"/>
              <a:t>. In </a:t>
            </a:r>
            <a:r>
              <a:rPr lang="en-AU" sz="4000" i="1" dirty="0"/>
              <a:t>DSM-III</a:t>
            </a:r>
            <a:r>
              <a:rPr lang="en-AU" sz="4000" dirty="0"/>
              <a:t>, homosexuality appeared in the form of ‘ego-dystonic homosexuality’ (the person’s sexual arousal pattern causes them distress), and in </a:t>
            </a:r>
            <a:r>
              <a:rPr lang="en-AU" sz="4000" i="1" dirty="0"/>
              <a:t>DSM-III-R</a:t>
            </a:r>
            <a:r>
              <a:rPr lang="en-AU" sz="4000" dirty="0"/>
              <a:t>, homosexuality was removed altogether</a:t>
            </a:r>
            <a:r>
              <a:rPr lang="en-AU" sz="4000" dirty="0" smtClean="0"/>
              <a:t>.</a:t>
            </a:r>
          </a:p>
          <a:p>
            <a:endParaRPr lang="en-AU" sz="4000" dirty="0"/>
          </a:p>
          <a:p>
            <a:r>
              <a:rPr lang="en-AU" sz="4000" dirty="0"/>
              <a:t>The DSM project is commonly criticised for being unduly influenced by commercial interests, particularly large pharmaceutical companies</a:t>
            </a:r>
            <a:r>
              <a:rPr lang="en-AU" dirty="0"/>
              <a:t>. </a:t>
            </a:r>
            <a:endParaRPr lang="en-US" dirty="0"/>
          </a:p>
        </p:txBody>
      </p:sp>
    </p:spTree>
    <p:extLst>
      <p:ext uri="{BB962C8B-B14F-4D97-AF65-F5344CB8AC3E}">
        <p14:creationId xmlns:p14="http://schemas.microsoft.com/office/powerpoint/2010/main" val="318912187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Solstice.thmx</Template>
  <TotalTime>611</TotalTime>
  <Words>3225</Words>
  <Application>Microsoft Office PowerPoint</Application>
  <PresentationFormat>On-screen Show (4:3)</PresentationFormat>
  <Paragraphs>254</Paragraphs>
  <Slides>48</Slides>
  <Notes>2</Notes>
  <HiddenSlides>0</HiddenSlides>
  <MMClips>0</MMClips>
  <ScaleCrop>false</ScaleCrop>
  <HeadingPairs>
    <vt:vector size="6" baseType="variant">
      <vt:variant>
        <vt:lpstr>Theme</vt:lpstr>
      </vt:variant>
      <vt:variant>
        <vt:i4>1</vt:i4>
      </vt:variant>
      <vt:variant>
        <vt:lpstr>Links</vt:lpstr>
      </vt:variant>
      <vt:variant>
        <vt:i4>1</vt:i4>
      </vt:variant>
      <vt:variant>
        <vt:lpstr>Slide Titles</vt:lpstr>
      </vt:variant>
      <vt:variant>
        <vt:i4>48</vt:i4>
      </vt:variant>
    </vt:vector>
  </HeadingPairs>
  <TitlesOfParts>
    <vt:vector size="50" baseType="lpstr">
      <vt:lpstr>Solstice</vt:lpstr>
      <vt:lpstr>\\localhost\Users\maxinebraithwaite\Desktop\Document1!OLE_LINK1</vt:lpstr>
      <vt:lpstr>PowerPoint Presentation</vt:lpstr>
      <vt:lpstr>Aims:</vt:lpstr>
      <vt:lpstr>DSM 5</vt:lpstr>
      <vt:lpstr>DSM</vt:lpstr>
      <vt:lpstr>PowerPoint Presentation</vt:lpstr>
      <vt:lpstr>Timeline of DSM-5</vt:lpstr>
      <vt:lpstr>Critique of DSM-5</vt:lpstr>
      <vt:lpstr>Principles guiding DSM-5 process</vt:lpstr>
      <vt:lpstr>Issues with DSM</vt:lpstr>
      <vt:lpstr>Changes in DSM-5</vt:lpstr>
      <vt:lpstr>Grouping of Diagnostic Categories</vt:lpstr>
      <vt:lpstr>Obvious Changes in DSM-5 </vt:lpstr>
      <vt:lpstr>Terminology</vt:lpstr>
      <vt:lpstr>Communication Disorder</vt:lpstr>
      <vt:lpstr>Attention-Deficit/Hyperactivity Disorder </vt:lpstr>
      <vt:lpstr>Specific Learning Disorder  </vt:lpstr>
      <vt:lpstr>Bipolar and related disorders </vt:lpstr>
      <vt:lpstr>Depressive Disorders </vt:lpstr>
      <vt:lpstr>Disruptive Mood Dysregulation Disorder</vt:lpstr>
      <vt:lpstr>Disruptive Mood Dysregulation Disorder</vt:lpstr>
      <vt:lpstr>Critique Disruptive Mood Dysregulation Disorder</vt:lpstr>
      <vt:lpstr>Anxiety Disorders </vt:lpstr>
      <vt:lpstr>Obsessive-Compulsive and Related Disorders </vt:lpstr>
      <vt:lpstr>Trauma and Stressor Related Disorders </vt:lpstr>
      <vt:lpstr>Somatic Symptom Disorder </vt:lpstr>
      <vt:lpstr>Concerns about DSM-5 </vt:lpstr>
      <vt:lpstr>Critique of DSM-5</vt:lpstr>
      <vt:lpstr>ACA’s Concerns about DSM-5</vt:lpstr>
      <vt:lpstr>Autism</vt:lpstr>
      <vt:lpstr>Autism Spectrum Disorder </vt:lpstr>
      <vt:lpstr>PowerPoint Presentation</vt:lpstr>
      <vt:lpstr>PowerPoint Presentation</vt:lpstr>
      <vt:lpstr>DSM -5 ASD</vt:lpstr>
      <vt:lpstr>Onset in early developmental period </vt:lpstr>
      <vt:lpstr>Dual </vt:lpstr>
      <vt:lpstr>Differential Diagnosis </vt:lpstr>
      <vt:lpstr>Rational for changes</vt:lpstr>
      <vt:lpstr>PowerPoint Presentation</vt:lpstr>
      <vt:lpstr>Criticisms ASD</vt:lpstr>
      <vt:lpstr>ASD DSM 5</vt:lpstr>
      <vt:lpstr>Summary of key changes to specific disorders</vt:lpstr>
      <vt:lpstr>Summary of key changes to specific disorders  </vt:lpstr>
      <vt:lpstr>Summary of key changes to specific disorders  </vt:lpstr>
      <vt:lpstr>PowerPoint Presentation</vt:lpstr>
      <vt:lpstr>PowerPoint Presentation</vt:lpstr>
      <vt:lpstr>Summary</vt:lpstr>
      <vt:lpstr>Websites on DSM-5</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ASD</dc:title>
  <dc:creator>Maxine Braithwaite</dc:creator>
  <cp:lastModifiedBy>Uniclub-05</cp:lastModifiedBy>
  <cp:revision>37</cp:revision>
  <dcterms:created xsi:type="dcterms:W3CDTF">2013-09-24T04:59:52Z</dcterms:created>
  <dcterms:modified xsi:type="dcterms:W3CDTF">2013-09-27T00:30:00Z</dcterms:modified>
</cp:coreProperties>
</file>